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ms-powerpoint.slideshow.macroEnabled.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49" r:id="rId2"/>
  </p:sldMasterIdLst>
  <p:notesMasterIdLst>
    <p:notesMasterId r:id="rId24"/>
  </p:notesMasterIdLst>
  <p:handoutMasterIdLst>
    <p:handoutMasterId r:id="rId25"/>
  </p:handoutMasterIdLst>
  <p:sldIdLst>
    <p:sldId id="274" r:id="rId3"/>
    <p:sldId id="307" r:id="rId4"/>
    <p:sldId id="338" r:id="rId5"/>
    <p:sldId id="315" r:id="rId6"/>
    <p:sldId id="313" r:id="rId7"/>
    <p:sldId id="320" r:id="rId8"/>
    <p:sldId id="310" r:id="rId9"/>
    <p:sldId id="314" r:id="rId10"/>
    <p:sldId id="317" r:id="rId11"/>
    <p:sldId id="318" r:id="rId12"/>
    <p:sldId id="312" r:id="rId13"/>
    <p:sldId id="339" r:id="rId14"/>
    <p:sldId id="340" r:id="rId15"/>
    <p:sldId id="341" r:id="rId16"/>
    <p:sldId id="342" r:id="rId17"/>
    <p:sldId id="343" r:id="rId18"/>
    <p:sldId id="344" r:id="rId19"/>
    <p:sldId id="345" r:id="rId20"/>
    <p:sldId id="346" r:id="rId21"/>
    <p:sldId id="347" r:id="rId22"/>
    <p:sldId id="348" r:id="rId23"/>
  </p:sldIdLst>
  <p:sldSz cx="9144000" cy="6858000" type="screen4x3"/>
  <p:notesSz cx="6797675" cy="9926638"/>
  <p:defaultTextStyle>
    <a:defPPr>
      <a:defRPr lang="en-CA"/>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15055"/>
    <a:srgbClr val="005A5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152" autoAdjust="0"/>
    <p:restoredTop sz="94660"/>
  </p:normalViewPr>
  <p:slideViewPr>
    <p:cSldViewPr>
      <p:cViewPr>
        <p:scale>
          <a:sx n="75" d="100"/>
          <a:sy n="75" d="100"/>
        </p:scale>
        <p:origin x="-1644" y="-6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8" d="100"/>
          <a:sy n="58" d="100"/>
        </p:scale>
        <p:origin x="-1770" y="-78"/>
      </p:cViewPr>
      <p:guideLst>
        <p:guide orient="horz" pos="3127"/>
        <p:guide pos="2141"/>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2466"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pPr>
              <a:defRPr/>
            </a:pPr>
            <a:endParaRPr lang="en-GB"/>
          </a:p>
        </p:txBody>
      </p:sp>
      <p:sp>
        <p:nvSpPr>
          <p:cNvPr id="62467" name="Rectangle 3"/>
          <p:cNvSpPr>
            <a:spLocks noGrp="1" noChangeArrowheads="1"/>
          </p:cNvSpPr>
          <p:nvPr>
            <p:ph type="dt" sz="quarter" idx="1"/>
          </p:nvPr>
        </p:nvSpPr>
        <p:spPr bwMode="auto">
          <a:xfrm>
            <a:off x="3851275"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pPr>
              <a:defRPr/>
            </a:pPr>
            <a:endParaRPr lang="en-GB"/>
          </a:p>
        </p:txBody>
      </p:sp>
      <p:sp>
        <p:nvSpPr>
          <p:cNvPr id="62468" name="Rectangle 4"/>
          <p:cNvSpPr>
            <a:spLocks noGrp="1" noChangeArrowheads="1"/>
          </p:cNvSpPr>
          <p:nvPr>
            <p:ph type="ftr" sz="quarter" idx="2"/>
          </p:nvPr>
        </p:nvSpPr>
        <p:spPr bwMode="auto">
          <a:xfrm>
            <a:off x="0"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pPr>
              <a:defRPr/>
            </a:pPr>
            <a:r>
              <a:rPr lang="en-GB"/>
              <a:t>© Stockport Council</a:t>
            </a:r>
          </a:p>
        </p:txBody>
      </p:sp>
      <p:sp>
        <p:nvSpPr>
          <p:cNvPr id="62469" name="Rectangle 5"/>
          <p:cNvSpPr>
            <a:spLocks noGrp="1" noChangeArrowheads="1"/>
          </p:cNvSpPr>
          <p:nvPr>
            <p:ph type="sldNum" sz="quarter" idx="3"/>
          </p:nvPr>
        </p:nvSpPr>
        <p:spPr bwMode="auto">
          <a:xfrm>
            <a:off x="3851275"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pPr>
              <a:defRPr/>
            </a:pPr>
            <a:fld id="{9731C71E-3757-48AE-9319-D8A7EB6A7CE9}"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514"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pPr>
              <a:defRPr/>
            </a:pPr>
            <a:endParaRPr lang="en-GB"/>
          </a:p>
        </p:txBody>
      </p:sp>
      <p:sp>
        <p:nvSpPr>
          <p:cNvPr id="64515" name="Rectangle 3"/>
          <p:cNvSpPr>
            <a:spLocks noGrp="1" noChangeArrowheads="1"/>
          </p:cNvSpPr>
          <p:nvPr>
            <p:ph type="dt" idx="1"/>
          </p:nvPr>
        </p:nvSpPr>
        <p:spPr bwMode="auto">
          <a:xfrm>
            <a:off x="3851275"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pPr>
              <a:defRPr/>
            </a:pPr>
            <a:endParaRPr lang="en-GB"/>
          </a:p>
        </p:txBody>
      </p:sp>
      <p:sp>
        <p:nvSpPr>
          <p:cNvPr id="25604" name="Rectangle 4"/>
          <p:cNvSpPr>
            <a:spLocks noChangeArrowheads="1" noTextEdit="1"/>
          </p:cNvSpPr>
          <p:nvPr>
            <p:ph type="sldImg" idx="2"/>
          </p:nvPr>
        </p:nvSpPr>
        <p:spPr bwMode="auto">
          <a:xfrm>
            <a:off x="915988" y="744538"/>
            <a:ext cx="4965700" cy="3722687"/>
          </a:xfrm>
          <a:prstGeom prst="rect">
            <a:avLst/>
          </a:prstGeom>
          <a:noFill/>
          <a:ln w="9525">
            <a:solidFill>
              <a:srgbClr val="000000"/>
            </a:solidFill>
            <a:miter lim="800000"/>
            <a:headEnd/>
            <a:tailEnd/>
          </a:ln>
        </p:spPr>
      </p:sp>
      <p:sp>
        <p:nvSpPr>
          <p:cNvPr id="64517" name="Rectangle 5"/>
          <p:cNvSpPr>
            <a:spLocks noGrp="1" noChangeArrowheads="1"/>
          </p:cNvSpPr>
          <p:nvPr>
            <p:ph type="body" sz="quarter" idx="3"/>
          </p:nvPr>
        </p:nvSpPr>
        <p:spPr bwMode="auto">
          <a:xfrm>
            <a:off x="906463" y="4714875"/>
            <a:ext cx="4984750"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4518" name="Rectangle 6"/>
          <p:cNvSpPr>
            <a:spLocks noGrp="1" noChangeArrowheads="1"/>
          </p:cNvSpPr>
          <p:nvPr>
            <p:ph type="ftr" sz="quarter" idx="4"/>
          </p:nvPr>
        </p:nvSpPr>
        <p:spPr bwMode="auto">
          <a:xfrm>
            <a:off x="0"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pPr>
              <a:defRPr/>
            </a:pPr>
            <a:r>
              <a:rPr lang="en-GB"/>
              <a:t>© Stockport Council</a:t>
            </a:r>
          </a:p>
        </p:txBody>
      </p:sp>
      <p:sp>
        <p:nvSpPr>
          <p:cNvPr id="64519" name="Rectangle 7"/>
          <p:cNvSpPr>
            <a:spLocks noGrp="1" noChangeArrowheads="1"/>
          </p:cNvSpPr>
          <p:nvPr>
            <p:ph type="sldNum" sz="quarter" idx="5"/>
          </p:nvPr>
        </p:nvSpPr>
        <p:spPr bwMode="auto">
          <a:xfrm>
            <a:off x="3851275"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pPr>
              <a:defRPr/>
            </a:pPr>
            <a:fld id="{17614C74-EC30-434F-BA5D-559C103E64D9}" type="slidenum">
              <a:rPr lang="en-GB"/>
              <a:pPr>
                <a:defRPr/>
              </a:pPr>
              <a:t>‹#›</a:t>
            </a:fld>
            <a:endParaRPr lang="en-GB"/>
          </a:p>
        </p:txBody>
      </p:sp>
    </p:spTree>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2000" kern="1200">
        <a:solidFill>
          <a:schemeClr val="tx1"/>
        </a:solidFill>
        <a:latin typeface="Verdana" pitchFamily="34" charset="0"/>
        <a:ea typeface="+mn-ea"/>
        <a:cs typeface="+mn-cs"/>
      </a:defRPr>
    </a:lvl1pPr>
    <a:lvl2pPr marL="457200" algn="l" rtl="0" eaLnBrk="0" fontAlgn="base" hangingPunct="0">
      <a:spcBef>
        <a:spcPct val="30000"/>
      </a:spcBef>
      <a:spcAft>
        <a:spcPct val="0"/>
      </a:spcAft>
      <a:defRPr kern="1200">
        <a:solidFill>
          <a:schemeClr val="tx1"/>
        </a:solidFill>
        <a:latin typeface="Verdana" pitchFamily="34" charset="0"/>
        <a:ea typeface="+mn-ea"/>
        <a:cs typeface="+mn-cs"/>
      </a:defRPr>
    </a:lvl2pPr>
    <a:lvl3pPr marL="914400" algn="l" rtl="0" eaLnBrk="0" fontAlgn="base" hangingPunct="0">
      <a:spcBef>
        <a:spcPct val="30000"/>
      </a:spcBef>
      <a:spcAft>
        <a:spcPct val="0"/>
      </a:spcAft>
      <a:defRPr sz="1600" kern="1200">
        <a:solidFill>
          <a:schemeClr val="tx1"/>
        </a:solidFill>
        <a:latin typeface="Verdana" pitchFamily="34" charset="0"/>
        <a:ea typeface="+mn-ea"/>
        <a:cs typeface="+mn-cs"/>
      </a:defRPr>
    </a:lvl3pPr>
    <a:lvl4pPr marL="1371600" algn="l" rtl="0" eaLnBrk="0" fontAlgn="base" hangingPunct="0">
      <a:spcBef>
        <a:spcPct val="30000"/>
      </a:spcBef>
      <a:spcAft>
        <a:spcPct val="0"/>
      </a:spcAft>
      <a:defRPr sz="1400" kern="1200">
        <a:solidFill>
          <a:schemeClr val="tx1"/>
        </a:solidFill>
        <a:latin typeface="Verdana"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Verdana"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6"/>
          <p:cNvSpPr>
            <a:spLocks noGrp="1" noChangeArrowheads="1"/>
          </p:cNvSpPr>
          <p:nvPr>
            <p:ph type="ftr" sz="quarter" idx="4"/>
          </p:nvPr>
        </p:nvSpPr>
        <p:spPr>
          <a:noFill/>
        </p:spPr>
        <p:txBody>
          <a:bodyPr/>
          <a:lstStyle/>
          <a:p>
            <a:r>
              <a:rPr lang="en-GB" smtClean="0"/>
              <a:t>© Stockport Council</a:t>
            </a:r>
          </a:p>
        </p:txBody>
      </p:sp>
      <p:sp>
        <p:nvSpPr>
          <p:cNvPr id="26627" name="Rectangle 7"/>
          <p:cNvSpPr>
            <a:spLocks noGrp="1" noChangeArrowheads="1"/>
          </p:cNvSpPr>
          <p:nvPr>
            <p:ph type="sldNum" sz="quarter" idx="5"/>
          </p:nvPr>
        </p:nvSpPr>
        <p:spPr>
          <a:noFill/>
        </p:spPr>
        <p:txBody>
          <a:bodyPr/>
          <a:lstStyle/>
          <a:p>
            <a:fld id="{D18E4F37-7111-4C29-ABFB-C67CF49894CD}" type="slidenum">
              <a:rPr lang="en-GB" smtClean="0"/>
              <a:pPr/>
              <a:t>1</a:t>
            </a:fld>
            <a:endParaRPr lang="en-GB" smtClean="0"/>
          </a:p>
        </p:txBody>
      </p:sp>
      <p:sp>
        <p:nvSpPr>
          <p:cNvPr id="26628" name="Rectangle 2"/>
          <p:cNvSpPr>
            <a:spLocks noChangeArrowheads="1" noTextEdit="1"/>
          </p:cNvSpPr>
          <p:nvPr>
            <p:ph type="sldImg"/>
          </p:nvPr>
        </p:nvSpPr>
        <p:spPr>
          <a:xfrm>
            <a:off x="917575" y="744538"/>
            <a:ext cx="4962525" cy="3722687"/>
          </a:xfrm>
          <a:ln/>
        </p:spPr>
      </p:sp>
      <p:sp>
        <p:nvSpPr>
          <p:cNvPr id="26629" name="Rectangle 3"/>
          <p:cNvSpPr>
            <a:spLocks noGrp="1" noChangeArrowheads="1"/>
          </p:cNvSpPr>
          <p:nvPr>
            <p:ph type="body" idx="1"/>
          </p:nvPr>
        </p:nvSpPr>
        <p:spPr>
          <a:noFill/>
          <a:ln/>
        </p:spPr>
        <p:txBody>
          <a:bodyPr/>
          <a:lstStyle/>
          <a:p>
            <a:pPr eaLnBrk="1" hangingPunct="1"/>
            <a:endParaRPr lang="en-GB"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6"/>
          <p:cNvSpPr>
            <a:spLocks noGrp="1" noChangeArrowheads="1"/>
          </p:cNvSpPr>
          <p:nvPr>
            <p:ph type="ftr" sz="quarter" idx="4"/>
          </p:nvPr>
        </p:nvSpPr>
        <p:spPr>
          <a:noFill/>
        </p:spPr>
        <p:txBody>
          <a:bodyPr/>
          <a:lstStyle/>
          <a:p>
            <a:r>
              <a:rPr lang="en-GB" smtClean="0"/>
              <a:t>© Stockport Council</a:t>
            </a:r>
          </a:p>
        </p:txBody>
      </p:sp>
      <p:sp>
        <p:nvSpPr>
          <p:cNvPr id="27651" name="Rectangle 7"/>
          <p:cNvSpPr>
            <a:spLocks noGrp="1" noChangeArrowheads="1"/>
          </p:cNvSpPr>
          <p:nvPr>
            <p:ph type="sldNum" sz="quarter" idx="5"/>
          </p:nvPr>
        </p:nvSpPr>
        <p:spPr>
          <a:noFill/>
        </p:spPr>
        <p:txBody>
          <a:bodyPr/>
          <a:lstStyle/>
          <a:p>
            <a:fld id="{F8C1CDA0-E5FC-4ACB-A4D1-EF9435866BA7}" type="slidenum">
              <a:rPr lang="en-GB" smtClean="0"/>
              <a:pPr/>
              <a:t>2</a:t>
            </a:fld>
            <a:endParaRPr lang="en-GB" smtClean="0"/>
          </a:p>
        </p:txBody>
      </p:sp>
      <p:sp>
        <p:nvSpPr>
          <p:cNvPr id="27652" name="Rectangle 2"/>
          <p:cNvSpPr>
            <a:spLocks noChangeArrowheads="1" noTextEdit="1"/>
          </p:cNvSpPr>
          <p:nvPr>
            <p:ph type="sldImg"/>
          </p:nvPr>
        </p:nvSpPr>
        <p:spPr>
          <a:xfrm>
            <a:off x="917575" y="744538"/>
            <a:ext cx="4962525" cy="3722687"/>
          </a:xfrm>
          <a:ln/>
        </p:spPr>
      </p:sp>
      <p:sp>
        <p:nvSpPr>
          <p:cNvPr id="27653"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6"/>
          <p:cNvSpPr>
            <a:spLocks noGrp="1" noChangeArrowheads="1"/>
          </p:cNvSpPr>
          <p:nvPr>
            <p:ph type="ftr" sz="quarter" idx="4"/>
          </p:nvPr>
        </p:nvSpPr>
        <p:spPr>
          <a:noFill/>
        </p:spPr>
        <p:txBody>
          <a:bodyPr/>
          <a:lstStyle/>
          <a:p>
            <a:r>
              <a:rPr lang="en-GB" smtClean="0"/>
              <a:t>© Stockport Council</a:t>
            </a:r>
          </a:p>
        </p:txBody>
      </p:sp>
      <p:sp>
        <p:nvSpPr>
          <p:cNvPr id="28675" name="Rectangle 7"/>
          <p:cNvSpPr>
            <a:spLocks noGrp="1" noChangeArrowheads="1"/>
          </p:cNvSpPr>
          <p:nvPr>
            <p:ph type="sldNum" sz="quarter" idx="5"/>
          </p:nvPr>
        </p:nvSpPr>
        <p:spPr>
          <a:noFill/>
        </p:spPr>
        <p:txBody>
          <a:bodyPr/>
          <a:lstStyle/>
          <a:p>
            <a:fld id="{3B4E1A63-AD35-43C8-BCC6-EAEBEE7ED3EB}" type="slidenum">
              <a:rPr lang="en-GB" smtClean="0"/>
              <a:pPr/>
              <a:t>5</a:t>
            </a:fld>
            <a:endParaRPr lang="en-GB" smtClean="0"/>
          </a:p>
        </p:txBody>
      </p:sp>
      <p:sp>
        <p:nvSpPr>
          <p:cNvPr id="28676" name="Rectangle 2"/>
          <p:cNvSpPr>
            <a:spLocks noChangeArrowheads="1" noTextEdit="1"/>
          </p:cNvSpPr>
          <p:nvPr>
            <p:ph type="sldImg"/>
          </p:nvPr>
        </p:nvSpPr>
        <p:spPr>
          <a:xfrm>
            <a:off x="917575" y="744538"/>
            <a:ext cx="4962525" cy="3722687"/>
          </a:xfrm>
          <a:ln/>
        </p:spPr>
      </p:sp>
      <p:sp>
        <p:nvSpPr>
          <p:cNvPr id="28677"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6"/>
          <p:cNvSpPr>
            <a:spLocks noGrp="1" noChangeArrowheads="1"/>
          </p:cNvSpPr>
          <p:nvPr>
            <p:ph type="ftr" sz="quarter" idx="4"/>
          </p:nvPr>
        </p:nvSpPr>
        <p:spPr>
          <a:noFill/>
        </p:spPr>
        <p:txBody>
          <a:bodyPr/>
          <a:lstStyle/>
          <a:p>
            <a:r>
              <a:rPr lang="en-GB" smtClean="0"/>
              <a:t>© Stockport Council</a:t>
            </a:r>
          </a:p>
        </p:txBody>
      </p:sp>
      <p:sp>
        <p:nvSpPr>
          <p:cNvPr id="29699" name="Rectangle 7"/>
          <p:cNvSpPr>
            <a:spLocks noGrp="1" noChangeArrowheads="1"/>
          </p:cNvSpPr>
          <p:nvPr>
            <p:ph type="sldNum" sz="quarter" idx="5"/>
          </p:nvPr>
        </p:nvSpPr>
        <p:spPr>
          <a:noFill/>
        </p:spPr>
        <p:txBody>
          <a:bodyPr/>
          <a:lstStyle/>
          <a:p>
            <a:fld id="{CE8242EC-BCE4-4155-A43B-B5DC5E5F279C}" type="slidenum">
              <a:rPr lang="en-GB" smtClean="0"/>
              <a:pPr/>
              <a:t>7</a:t>
            </a:fld>
            <a:endParaRPr lang="en-GB" smtClean="0"/>
          </a:p>
        </p:txBody>
      </p:sp>
      <p:sp>
        <p:nvSpPr>
          <p:cNvPr id="29700" name="Rectangle 2"/>
          <p:cNvSpPr>
            <a:spLocks noChangeArrowheads="1" noTextEdit="1"/>
          </p:cNvSpPr>
          <p:nvPr>
            <p:ph type="sldImg"/>
          </p:nvPr>
        </p:nvSpPr>
        <p:spPr>
          <a:xfrm>
            <a:off x="917575" y="744538"/>
            <a:ext cx="4962525" cy="3722687"/>
          </a:xfrm>
          <a:ln/>
        </p:spPr>
      </p:sp>
      <p:sp>
        <p:nvSpPr>
          <p:cNvPr id="29701"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6"/>
          <p:cNvSpPr>
            <a:spLocks noGrp="1" noChangeArrowheads="1"/>
          </p:cNvSpPr>
          <p:nvPr>
            <p:ph type="ftr" sz="quarter" idx="4"/>
          </p:nvPr>
        </p:nvSpPr>
        <p:spPr>
          <a:noFill/>
        </p:spPr>
        <p:txBody>
          <a:bodyPr/>
          <a:lstStyle/>
          <a:p>
            <a:r>
              <a:rPr lang="en-GB" smtClean="0"/>
              <a:t>© Stockport Council</a:t>
            </a:r>
          </a:p>
        </p:txBody>
      </p:sp>
      <p:sp>
        <p:nvSpPr>
          <p:cNvPr id="30723" name="Rectangle 7"/>
          <p:cNvSpPr>
            <a:spLocks noGrp="1" noChangeArrowheads="1"/>
          </p:cNvSpPr>
          <p:nvPr>
            <p:ph type="sldNum" sz="quarter" idx="5"/>
          </p:nvPr>
        </p:nvSpPr>
        <p:spPr>
          <a:noFill/>
        </p:spPr>
        <p:txBody>
          <a:bodyPr/>
          <a:lstStyle/>
          <a:p>
            <a:fld id="{7981B23F-4F47-4F97-B222-2D57E29635B4}" type="slidenum">
              <a:rPr lang="en-GB" smtClean="0"/>
              <a:pPr/>
              <a:t>11</a:t>
            </a:fld>
            <a:endParaRPr lang="en-GB" smtClean="0"/>
          </a:p>
        </p:txBody>
      </p:sp>
      <p:sp>
        <p:nvSpPr>
          <p:cNvPr id="30724" name="Rectangle 2"/>
          <p:cNvSpPr>
            <a:spLocks noChangeArrowheads="1" noTextEdit="1"/>
          </p:cNvSpPr>
          <p:nvPr>
            <p:ph type="sldImg"/>
          </p:nvPr>
        </p:nvSpPr>
        <p:spPr>
          <a:xfrm>
            <a:off x="917575" y="744538"/>
            <a:ext cx="4962525" cy="3722687"/>
          </a:xfrm>
          <a:ln/>
        </p:spPr>
      </p:sp>
      <p:sp>
        <p:nvSpPr>
          <p:cNvPr id="30725"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6" descr="SMBC green front"/>
          <p:cNvPicPr>
            <a:picLocks noChangeAspect="1" noChangeArrowheads="1"/>
          </p:cNvPicPr>
          <p:nvPr/>
        </p:nvPicPr>
        <p:blipFill>
          <a:blip r:embed="rId2" cstate="print"/>
          <a:srcRect/>
          <a:stretch>
            <a:fillRect/>
          </a:stretch>
        </p:blipFill>
        <p:spPr bwMode="auto">
          <a:xfrm>
            <a:off x="0" y="0"/>
            <a:ext cx="9144000" cy="6856413"/>
          </a:xfrm>
          <a:prstGeom prst="rect">
            <a:avLst/>
          </a:prstGeom>
          <a:noFill/>
          <a:ln w="9525">
            <a:noFill/>
            <a:miter lim="800000"/>
            <a:headEnd/>
            <a:tailEnd/>
          </a:ln>
        </p:spPr>
      </p:pic>
      <p:sp>
        <p:nvSpPr>
          <p:cNvPr id="55299" name="Rectangle 3"/>
          <p:cNvSpPr>
            <a:spLocks noGrp="1" noChangeArrowheads="1"/>
          </p:cNvSpPr>
          <p:nvPr>
            <p:ph type="ctrTitle"/>
          </p:nvPr>
        </p:nvSpPr>
        <p:spPr>
          <a:xfrm>
            <a:off x="685800" y="2286000"/>
            <a:ext cx="7772400" cy="1143000"/>
          </a:xfrm>
        </p:spPr>
        <p:txBody>
          <a:bodyPr/>
          <a:lstStyle>
            <a:lvl1pPr>
              <a:defRPr/>
            </a:lvl1pPr>
          </a:lstStyle>
          <a:p>
            <a:r>
              <a:rPr lang="en-GB"/>
              <a:t>Click to edit Master title style</a:t>
            </a:r>
          </a:p>
        </p:txBody>
      </p:sp>
      <p:sp>
        <p:nvSpPr>
          <p:cNvPr id="55300" name="Rectangle 4"/>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GB"/>
              <a:t>Click to edit Master subtitle style</a:t>
            </a:r>
          </a:p>
        </p:txBody>
      </p:sp>
    </p:spTree>
  </p:cSld>
  <p:clrMapOvr>
    <a:masterClrMapping/>
  </p:clrMapOvr>
  <p:transition>
    <p:cover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cover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cover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1338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1338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cover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cover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transition>
    <p:cover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cover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cover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cover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cover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4594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4594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cover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ransition>
    <p:cover dir="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cover dir="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cover dir="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1338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1338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cover dir="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cover dir="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transition>
    <p:cover dir="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cover dir="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cover dir="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cover dir="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cover dir="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4594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4594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cover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005A51"/>
        </a:solidFill>
        <a:effectLst/>
      </p:bgPr>
    </p:bg>
    <p:spTree>
      <p:nvGrpSpPr>
        <p:cNvPr id="1" name=""/>
        <p:cNvGrpSpPr/>
        <p:nvPr/>
      </p:nvGrpSpPr>
      <p:grpSpPr>
        <a:xfrm>
          <a:off x="0" y="0"/>
          <a:ext cx="0" cy="0"/>
          <a:chOff x="0" y="0"/>
          <a:chExt cx="0" cy="0"/>
        </a:xfrm>
      </p:grpSpPr>
      <p:pic>
        <p:nvPicPr>
          <p:cNvPr id="1026" name="Picture 8" descr="SMBC full green"/>
          <p:cNvPicPr>
            <a:picLocks noChangeAspect="1" noChangeArrowheads="1"/>
          </p:cNvPicPr>
          <p:nvPr/>
        </p:nvPicPr>
        <p:blipFill>
          <a:blip r:embed="rId13" cstate="print"/>
          <a:srcRect/>
          <a:stretch>
            <a:fillRect/>
          </a:stretch>
        </p:blipFill>
        <p:spPr bwMode="auto">
          <a:xfrm>
            <a:off x="0" y="1588"/>
            <a:ext cx="9144000" cy="6856412"/>
          </a:xfrm>
          <a:prstGeom prst="rect">
            <a:avLst/>
          </a:prstGeom>
          <a:noFill/>
          <a:ln w="9525">
            <a:noFill/>
            <a:miter lim="800000"/>
            <a:headEnd/>
            <a:tailEnd/>
          </a:ln>
        </p:spPr>
      </p:pic>
      <p:sp>
        <p:nvSpPr>
          <p:cNvPr id="1027"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CA" smtClean="0"/>
              <a:t>Click to edit Master title style</a:t>
            </a:r>
          </a:p>
        </p:txBody>
      </p:sp>
      <p:sp>
        <p:nvSpPr>
          <p:cNvPr id="1028" name="Rectangle 3"/>
          <p:cNvSpPr>
            <a:spLocks noGrp="1" noChangeArrowheads="1"/>
          </p:cNvSpPr>
          <p:nvPr>
            <p:ph type="body" idx="1"/>
          </p:nvPr>
        </p:nvSpPr>
        <p:spPr bwMode="auto">
          <a:xfrm>
            <a:off x="457200" y="1600200"/>
            <a:ext cx="8229600" cy="41338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p>
        </p:txBody>
      </p:sp>
    </p:spTree>
  </p:cSld>
  <p:clrMap bg1="lt1" tx1="dk1" bg2="lt2" tx2="dk2" accent1="accent1" accent2="accent2" accent3="accent3" accent4="accent4" accent5="accent5" accent6="accent6" hlink="hlink" folHlink="folHlink"/>
  <p:sldLayoutIdLst>
    <p:sldLayoutId id="2147483717"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transition>
    <p:cover dir="r"/>
  </p:transition>
  <p:txStyles>
    <p:titleStyle>
      <a:lvl1pPr algn="ctr" rtl="0" eaLnBrk="0" fontAlgn="base" hangingPunct="0">
        <a:spcBef>
          <a:spcPct val="0"/>
        </a:spcBef>
        <a:spcAft>
          <a:spcPct val="0"/>
        </a:spcAft>
        <a:defRPr sz="3200" b="1">
          <a:solidFill>
            <a:schemeClr val="bg1"/>
          </a:solidFill>
          <a:latin typeface="+mj-lt"/>
          <a:ea typeface="+mj-ea"/>
          <a:cs typeface="+mj-cs"/>
        </a:defRPr>
      </a:lvl1pPr>
      <a:lvl2pPr algn="ctr" rtl="0" eaLnBrk="0" fontAlgn="base" hangingPunct="0">
        <a:spcBef>
          <a:spcPct val="0"/>
        </a:spcBef>
        <a:spcAft>
          <a:spcPct val="0"/>
        </a:spcAft>
        <a:defRPr sz="3200" b="1">
          <a:solidFill>
            <a:schemeClr val="bg1"/>
          </a:solidFill>
          <a:latin typeface="Verdana" pitchFamily="34" charset="0"/>
        </a:defRPr>
      </a:lvl2pPr>
      <a:lvl3pPr algn="ctr" rtl="0" eaLnBrk="0" fontAlgn="base" hangingPunct="0">
        <a:spcBef>
          <a:spcPct val="0"/>
        </a:spcBef>
        <a:spcAft>
          <a:spcPct val="0"/>
        </a:spcAft>
        <a:defRPr sz="3200" b="1">
          <a:solidFill>
            <a:schemeClr val="bg1"/>
          </a:solidFill>
          <a:latin typeface="Verdana" pitchFamily="34" charset="0"/>
        </a:defRPr>
      </a:lvl3pPr>
      <a:lvl4pPr algn="ctr" rtl="0" eaLnBrk="0" fontAlgn="base" hangingPunct="0">
        <a:spcBef>
          <a:spcPct val="0"/>
        </a:spcBef>
        <a:spcAft>
          <a:spcPct val="0"/>
        </a:spcAft>
        <a:defRPr sz="3200" b="1">
          <a:solidFill>
            <a:schemeClr val="bg1"/>
          </a:solidFill>
          <a:latin typeface="Verdana" pitchFamily="34" charset="0"/>
        </a:defRPr>
      </a:lvl4pPr>
      <a:lvl5pPr algn="ctr" rtl="0" eaLnBrk="0" fontAlgn="base" hangingPunct="0">
        <a:spcBef>
          <a:spcPct val="0"/>
        </a:spcBef>
        <a:spcAft>
          <a:spcPct val="0"/>
        </a:spcAft>
        <a:defRPr sz="3200" b="1">
          <a:solidFill>
            <a:schemeClr val="bg1"/>
          </a:solidFill>
          <a:latin typeface="Verdana" pitchFamily="34" charset="0"/>
        </a:defRPr>
      </a:lvl5pPr>
      <a:lvl6pPr marL="457200" algn="ctr" rtl="0" fontAlgn="base">
        <a:spcBef>
          <a:spcPct val="0"/>
        </a:spcBef>
        <a:spcAft>
          <a:spcPct val="0"/>
        </a:spcAft>
        <a:defRPr sz="3200" b="1">
          <a:solidFill>
            <a:schemeClr val="bg1"/>
          </a:solidFill>
          <a:latin typeface="Verdana" pitchFamily="34" charset="0"/>
        </a:defRPr>
      </a:lvl6pPr>
      <a:lvl7pPr marL="914400" algn="ctr" rtl="0" fontAlgn="base">
        <a:spcBef>
          <a:spcPct val="0"/>
        </a:spcBef>
        <a:spcAft>
          <a:spcPct val="0"/>
        </a:spcAft>
        <a:defRPr sz="3200" b="1">
          <a:solidFill>
            <a:schemeClr val="bg1"/>
          </a:solidFill>
          <a:latin typeface="Verdana" pitchFamily="34" charset="0"/>
        </a:defRPr>
      </a:lvl7pPr>
      <a:lvl8pPr marL="1371600" algn="ctr" rtl="0" fontAlgn="base">
        <a:spcBef>
          <a:spcPct val="0"/>
        </a:spcBef>
        <a:spcAft>
          <a:spcPct val="0"/>
        </a:spcAft>
        <a:defRPr sz="3200" b="1">
          <a:solidFill>
            <a:schemeClr val="bg1"/>
          </a:solidFill>
          <a:latin typeface="Verdana" pitchFamily="34" charset="0"/>
        </a:defRPr>
      </a:lvl8pPr>
      <a:lvl9pPr marL="1828800" algn="ctr" rtl="0" fontAlgn="base">
        <a:spcBef>
          <a:spcPct val="0"/>
        </a:spcBef>
        <a:spcAft>
          <a:spcPct val="0"/>
        </a:spcAft>
        <a:defRPr sz="3200" b="1">
          <a:solidFill>
            <a:schemeClr val="bg1"/>
          </a:solidFill>
          <a:latin typeface="Verdana" pitchFamily="34" charset="0"/>
        </a:defRPr>
      </a:lvl9pPr>
    </p:titleStyle>
    <p:bodyStyle>
      <a:lvl1pPr marL="342900" indent="-342900" algn="l" rtl="0" eaLnBrk="0" fontAlgn="base" hangingPunct="0">
        <a:spcBef>
          <a:spcPct val="20000"/>
        </a:spcBef>
        <a:spcAft>
          <a:spcPct val="0"/>
        </a:spcAft>
        <a:buClr>
          <a:schemeClr val="bg1"/>
        </a:buClr>
        <a:buChar char="•"/>
        <a:defRPr sz="2400">
          <a:solidFill>
            <a:schemeClr val="bg1"/>
          </a:solidFill>
          <a:latin typeface="+mn-lt"/>
          <a:ea typeface="+mn-ea"/>
          <a:cs typeface="+mn-cs"/>
        </a:defRPr>
      </a:lvl1pPr>
      <a:lvl2pPr marL="742950" indent="-285750" algn="l" rtl="0" eaLnBrk="0" fontAlgn="base" hangingPunct="0">
        <a:spcBef>
          <a:spcPct val="20000"/>
        </a:spcBef>
        <a:spcAft>
          <a:spcPct val="0"/>
        </a:spcAft>
        <a:buClr>
          <a:schemeClr val="bg1"/>
        </a:buClr>
        <a:buChar char="–"/>
        <a:defRPr sz="2400">
          <a:solidFill>
            <a:schemeClr val="bg1"/>
          </a:solidFill>
          <a:latin typeface="+mn-lt"/>
        </a:defRPr>
      </a:lvl2pPr>
      <a:lvl3pPr marL="1143000" indent="-228600" algn="l" rtl="0" eaLnBrk="0" fontAlgn="base" hangingPunct="0">
        <a:spcBef>
          <a:spcPct val="20000"/>
        </a:spcBef>
        <a:spcAft>
          <a:spcPct val="0"/>
        </a:spcAft>
        <a:buClr>
          <a:schemeClr val="bg1"/>
        </a:buClr>
        <a:buChar char="•"/>
        <a:defRPr sz="2400">
          <a:solidFill>
            <a:schemeClr val="bg1"/>
          </a:solidFill>
          <a:latin typeface="+mn-lt"/>
        </a:defRPr>
      </a:lvl3pPr>
      <a:lvl4pPr marL="1600200" indent="-228600" algn="l" rtl="0" eaLnBrk="0" fontAlgn="base" hangingPunct="0">
        <a:spcBef>
          <a:spcPct val="20000"/>
        </a:spcBef>
        <a:spcAft>
          <a:spcPct val="0"/>
        </a:spcAft>
        <a:buClr>
          <a:schemeClr val="bg1"/>
        </a:buClr>
        <a:buChar char="–"/>
        <a:defRPr sz="2400">
          <a:solidFill>
            <a:schemeClr val="bg1"/>
          </a:solidFill>
          <a:latin typeface="+mn-lt"/>
        </a:defRPr>
      </a:lvl4pPr>
      <a:lvl5pPr marL="2057400" indent="-228600" algn="l" rtl="0" eaLnBrk="0" fontAlgn="base" hangingPunct="0">
        <a:spcBef>
          <a:spcPct val="20000"/>
        </a:spcBef>
        <a:spcAft>
          <a:spcPct val="0"/>
        </a:spcAft>
        <a:buClr>
          <a:schemeClr val="bg1"/>
        </a:buClr>
        <a:buChar char="»"/>
        <a:defRPr sz="2400">
          <a:solidFill>
            <a:schemeClr val="bg1"/>
          </a:solidFill>
          <a:latin typeface="+mn-lt"/>
        </a:defRPr>
      </a:lvl5pPr>
      <a:lvl6pPr marL="2514600" indent="-228600" algn="l" rtl="0" fontAlgn="base">
        <a:spcBef>
          <a:spcPct val="20000"/>
        </a:spcBef>
        <a:spcAft>
          <a:spcPct val="0"/>
        </a:spcAft>
        <a:buClr>
          <a:schemeClr val="bg1"/>
        </a:buClr>
        <a:buChar char="»"/>
        <a:defRPr sz="2400">
          <a:solidFill>
            <a:schemeClr val="bg1"/>
          </a:solidFill>
          <a:latin typeface="+mn-lt"/>
        </a:defRPr>
      </a:lvl6pPr>
      <a:lvl7pPr marL="2971800" indent="-228600" algn="l" rtl="0" fontAlgn="base">
        <a:spcBef>
          <a:spcPct val="20000"/>
        </a:spcBef>
        <a:spcAft>
          <a:spcPct val="0"/>
        </a:spcAft>
        <a:buClr>
          <a:schemeClr val="bg1"/>
        </a:buClr>
        <a:buChar char="»"/>
        <a:defRPr sz="2400">
          <a:solidFill>
            <a:schemeClr val="bg1"/>
          </a:solidFill>
          <a:latin typeface="+mn-lt"/>
        </a:defRPr>
      </a:lvl7pPr>
      <a:lvl8pPr marL="3429000" indent="-228600" algn="l" rtl="0" fontAlgn="base">
        <a:spcBef>
          <a:spcPct val="20000"/>
        </a:spcBef>
        <a:spcAft>
          <a:spcPct val="0"/>
        </a:spcAft>
        <a:buClr>
          <a:schemeClr val="bg1"/>
        </a:buClr>
        <a:buChar char="»"/>
        <a:defRPr sz="2400">
          <a:solidFill>
            <a:schemeClr val="bg1"/>
          </a:solidFill>
          <a:latin typeface="+mn-lt"/>
        </a:defRPr>
      </a:lvl8pPr>
      <a:lvl9pPr marL="3886200" indent="-228600" algn="l" rtl="0" fontAlgn="base">
        <a:spcBef>
          <a:spcPct val="20000"/>
        </a:spcBef>
        <a:spcAft>
          <a:spcPct val="0"/>
        </a:spcAft>
        <a:buClr>
          <a:schemeClr val="bg1"/>
        </a:buClr>
        <a:buChar char="»"/>
        <a:defRPr sz="2400">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005A51"/>
        </a:solidFill>
        <a:effectLst/>
      </p:bgPr>
    </p:bg>
    <p:spTree>
      <p:nvGrpSpPr>
        <p:cNvPr id="1" name=""/>
        <p:cNvGrpSpPr/>
        <p:nvPr/>
      </p:nvGrpSpPr>
      <p:grpSpPr>
        <a:xfrm>
          <a:off x="0" y="0"/>
          <a:ext cx="0" cy="0"/>
          <a:chOff x="0" y="0"/>
          <a:chExt cx="0" cy="0"/>
        </a:xfrm>
      </p:grpSpPr>
      <p:pic>
        <p:nvPicPr>
          <p:cNvPr id="2050" name="Picture 7" descr="SMBC full green"/>
          <p:cNvPicPr>
            <a:picLocks noChangeAspect="1" noChangeArrowheads="1"/>
          </p:cNvPicPr>
          <p:nvPr/>
        </p:nvPicPr>
        <p:blipFill>
          <a:blip r:embed="rId13" cstate="print"/>
          <a:srcRect/>
          <a:stretch>
            <a:fillRect/>
          </a:stretch>
        </p:blipFill>
        <p:spPr bwMode="auto">
          <a:xfrm>
            <a:off x="0" y="0"/>
            <a:ext cx="9144000" cy="6856413"/>
          </a:xfrm>
          <a:prstGeom prst="rect">
            <a:avLst/>
          </a:prstGeom>
          <a:noFill/>
          <a:ln w="9525">
            <a:noFill/>
            <a:miter lim="800000"/>
            <a:headEnd/>
            <a:tailEnd/>
          </a:ln>
        </p:spPr>
      </p:pic>
      <p:sp>
        <p:nvSpPr>
          <p:cNvPr id="2051" name="Rectangle 3"/>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CA" smtClean="0"/>
              <a:t>Click to edit Master title style</a:t>
            </a:r>
          </a:p>
        </p:txBody>
      </p:sp>
      <p:sp>
        <p:nvSpPr>
          <p:cNvPr id="2052" name="Rectangle 4"/>
          <p:cNvSpPr>
            <a:spLocks noGrp="1" noChangeArrowheads="1"/>
          </p:cNvSpPr>
          <p:nvPr>
            <p:ph type="body" idx="1"/>
          </p:nvPr>
        </p:nvSpPr>
        <p:spPr bwMode="auto">
          <a:xfrm>
            <a:off x="457200" y="1600200"/>
            <a:ext cx="8229600" cy="41338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ransition>
    <p:cover dir="r"/>
  </p:transition>
  <p:txStyles>
    <p:titleStyle>
      <a:lvl1pPr algn="ctr" rtl="0" eaLnBrk="0" fontAlgn="base" hangingPunct="0">
        <a:spcBef>
          <a:spcPct val="0"/>
        </a:spcBef>
        <a:spcAft>
          <a:spcPct val="0"/>
        </a:spcAft>
        <a:defRPr sz="3200" b="1">
          <a:solidFill>
            <a:srgbClr val="005A51"/>
          </a:solidFill>
          <a:latin typeface="+mj-lt"/>
          <a:ea typeface="+mj-ea"/>
          <a:cs typeface="+mj-cs"/>
        </a:defRPr>
      </a:lvl1pPr>
      <a:lvl2pPr algn="ctr" rtl="0" eaLnBrk="0" fontAlgn="base" hangingPunct="0">
        <a:spcBef>
          <a:spcPct val="0"/>
        </a:spcBef>
        <a:spcAft>
          <a:spcPct val="0"/>
        </a:spcAft>
        <a:defRPr sz="3200" b="1">
          <a:solidFill>
            <a:srgbClr val="005A51"/>
          </a:solidFill>
          <a:latin typeface="Verdana" pitchFamily="34" charset="0"/>
        </a:defRPr>
      </a:lvl2pPr>
      <a:lvl3pPr algn="ctr" rtl="0" eaLnBrk="0" fontAlgn="base" hangingPunct="0">
        <a:spcBef>
          <a:spcPct val="0"/>
        </a:spcBef>
        <a:spcAft>
          <a:spcPct val="0"/>
        </a:spcAft>
        <a:defRPr sz="3200" b="1">
          <a:solidFill>
            <a:srgbClr val="005A51"/>
          </a:solidFill>
          <a:latin typeface="Verdana" pitchFamily="34" charset="0"/>
        </a:defRPr>
      </a:lvl3pPr>
      <a:lvl4pPr algn="ctr" rtl="0" eaLnBrk="0" fontAlgn="base" hangingPunct="0">
        <a:spcBef>
          <a:spcPct val="0"/>
        </a:spcBef>
        <a:spcAft>
          <a:spcPct val="0"/>
        </a:spcAft>
        <a:defRPr sz="3200" b="1">
          <a:solidFill>
            <a:srgbClr val="005A51"/>
          </a:solidFill>
          <a:latin typeface="Verdana" pitchFamily="34" charset="0"/>
        </a:defRPr>
      </a:lvl4pPr>
      <a:lvl5pPr algn="ctr" rtl="0" eaLnBrk="0" fontAlgn="base" hangingPunct="0">
        <a:spcBef>
          <a:spcPct val="0"/>
        </a:spcBef>
        <a:spcAft>
          <a:spcPct val="0"/>
        </a:spcAft>
        <a:defRPr sz="3200" b="1">
          <a:solidFill>
            <a:srgbClr val="005A51"/>
          </a:solidFill>
          <a:latin typeface="Verdana" pitchFamily="34" charset="0"/>
        </a:defRPr>
      </a:lvl5pPr>
      <a:lvl6pPr marL="457200" algn="ctr" rtl="0" fontAlgn="base">
        <a:spcBef>
          <a:spcPct val="0"/>
        </a:spcBef>
        <a:spcAft>
          <a:spcPct val="0"/>
        </a:spcAft>
        <a:defRPr sz="3200" b="1">
          <a:solidFill>
            <a:srgbClr val="005A51"/>
          </a:solidFill>
          <a:latin typeface="Verdana" pitchFamily="34" charset="0"/>
        </a:defRPr>
      </a:lvl6pPr>
      <a:lvl7pPr marL="914400" algn="ctr" rtl="0" fontAlgn="base">
        <a:spcBef>
          <a:spcPct val="0"/>
        </a:spcBef>
        <a:spcAft>
          <a:spcPct val="0"/>
        </a:spcAft>
        <a:defRPr sz="3200" b="1">
          <a:solidFill>
            <a:srgbClr val="005A51"/>
          </a:solidFill>
          <a:latin typeface="Verdana" pitchFamily="34" charset="0"/>
        </a:defRPr>
      </a:lvl7pPr>
      <a:lvl8pPr marL="1371600" algn="ctr" rtl="0" fontAlgn="base">
        <a:spcBef>
          <a:spcPct val="0"/>
        </a:spcBef>
        <a:spcAft>
          <a:spcPct val="0"/>
        </a:spcAft>
        <a:defRPr sz="3200" b="1">
          <a:solidFill>
            <a:srgbClr val="005A51"/>
          </a:solidFill>
          <a:latin typeface="Verdana" pitchFamily="34" charset="0"/>
        </a:defRPr>
      </a:lvl8pPr>
      <a:lvl9pPr marL="1828800" algn="ctr" rtl="0" fontAlgn="base">
        <a:spcBef>
          <a:spcPct val="0"/>
        </a:spcBef>
        <a:spcAft>
          <a:spcPct val="0"/>
        </a:spcAft>
        <a:defRPr sz="3200" b="1">
          <a:solidFill>
            <a:srgbClr val="005A51"/>
          </a:solidFill>
          <a:latin typeface="Verdana" pitchFamily="34" charset="0"/>
        </a:defRPr>
      </a:lvl9pPr>
    </p:titleStyle>
    <p:bodyStyle>
      <a:lvl1pPr marL="342900" indent="-342900" algn="l" rtl="0" eaLnBrk="0" fontAlgn="base" hangingPunct="0">
        <a:spcBef>
          <a:spcPct val="20000"/>
        </a:spcBef>
        <a:spcAft>
          <a:spcPct val="0"/>
        </a:spcAft>
        <a:buClr>
          <a:srgbClr val="515055"/>
        </a:buClr>
        <a:buChar char="•"/>
        <a:defRPr sz="2400">
          <a:solidFill>
            <a:srgbClr val="005A51"/>
          </a:solidFill>
          <a:latin typeface="+mn-lt"/>
          <a:ea typeface="+mn-ea"/>
          <a:cs typeface="+mn-cs"/>
        </a:defRPr>
      </a:lvl1pPr>
      <a:lvl2pPr marL="742950" indent="-285750" algn="l" rtl="0" eaLnBrk="0" fontAlgn="base" hangingPunct="0">
        <a:spcBef>
          <a:spcPct val="20000"/>
        </a:spcBef>
        <a:spcAft>
          <a:spcPct val="0"/>
        </a:spcAft>
        <a:buClr>
          <a:srgbClr val="515055"/>
        </a:buClr>
        <a:buChar char="–"/>
        <a:defRPr sz="2400">
          <a:solidFill>
            <a:srgbClr val="005A51"/>
          </a:solidFill>
          <a:latin typeface="+mn-lt"/>
        </a:defRPr>
      </a:lvl2pPr>
      <a:lvl3pPr marL="1143000" indent="-228600" algn="l" rtl="0" eaLnBrk="0" fontAlgn="base" hangingPunct="0">
        <a:spcBef>
          <a:spcPct val="20000"/>
        </a:spcBef>
        <a:spcAft>
          <a:spcPct val="0"/>
        </a:spcAft>
        <a:buClr>
          <a:srgbClr val="515055"/>
        </a:buClr>
        <a:buChar char="•"/>
        <a:defRPr sz="2400">
          <a:solidFill>
            <a:srgbClr val="005A51"/>
          </a:solidFill>
          <a:latin typeface="+mn-lt"/>
        </a:defRPr>
      </a:lvl3pPr>
      <a:lvl4pPr marL="1600200" indent="-228600" algn="l" rtl="0" eaLnBrk="0" fontAlgn="base" hangingPunct="0">
        <a:spcBef>
          <a:spcPct val="20000"/>
        </a:spcBef>
        <a:spcAft>
          <a:spcPct val="0"/>
        </a:spcAft>
        <a:buClr>
          <a:srgbClr val="515055"/>
        </a:buClr>
        <a:buChar char="–"/>
        <a:defRPr sz="2400">
          <a:solidFill>
            <a:srgbClr val="005A51"/>
          </a:solidFill>
          <a:latin typeface="+mn-lt"/>
        </a:defRPr>
      </a:lvl4pPr>
      <a:lvl5pPr marL="2057400" indent="-228600" algn="l" rtl="0" eaLnBrk="0" fontAlgn="base" hangingPunct="0">
        <a:spcBef>
          <a:spcPct val="20000"/>
        </a:spcBef>
        <a:spcAft>
          <a:spcPct val="0"/>
        </a:spcAft>
        <a:buClr>
          <a:srgbClr val="515055"/>
        </a:buClr>
        <a:buChar char="»"/>
        <a:defRPr sz="2400">
          <a:solidFill>
            <a:srgbClr val="005A51"/>
          </a:solidFill>
          <a:latin typeface="+mn-lt"/>
        </a:defRPr>
      </a:lvl5pPr>
      <a:lvl6pPr marL="2514600" indent="-228600" algn="l" rtl="0" fontAlgn="base">
        <a:spcBef>
          <a:spcPct val="20000"/>
        </a:spcBef>
        <a:spcAft>
          <a:spcPct val="0"/>
        </a:spcAft>
        <a:buClr>
          <a:srgbClr val="515055"/>
        </a:buClr>
        <a:buChar char="»"/>
        <a:defRPr sz="2400">
          <a:solidFill>
            <a:srgbClr val="005A51"/>
          </a:solidFill>
          <a:latin typeface="+mn-lt"/>
        </a:defRPr>
      </a:lvl6pPr>
      <a:lvl7pPr marL="2971800" indent="-228600" algn="l" rtl="0" fontAlgn="base">
        <a:spcBef>
          <a:spcPct val="20000"/>
        </a:spcBef>
        <a:spcAft>
          <a:spcPct val="0"/>
        </a:spcAft>
        <a:buClr>
          <a:srgbClr val="515055"/>
        </a:buClr>
        <a:buChar char="»"/>
        <a:defRPr sz="2400">
          <a:solidFill>
            <a:srgbClr val="005A51"/>
          </a:solidFill>
          <a:latin typeface="+mn-lt"/>
        </a:defRPr>
      </a:lvl7pPr>
      <a:lvl8pPr marL="3429000" indent="-228600" algn="l" rtl="0" fontAlgn="base">
        <a:spcBef>
          <a:spcPct val="20000"/>
        </a:spcBef>
        <a:spcAft>
          <a:spcPct val="0"/>
        </a:spcAft>
        <a:buClr>
          <a:srgbClr val="515055"/>
        </a:buClr>
        <a:buChar char="»"/>
        <a:defRPr sz="2400">
          <a:solidFill>
            <a:srgbClr val="005A51"/>
          </a:solidFill>
          <a:latin typeface="+mn-lt"/>
        </a:defRPr>
      </a:lvl8pPr>
      <a:lvl9pPr marL="3886200" indent="-228600" algn="l" rtl="0" fontAlgn="base">
        <a:spcBef>
          <a:spcPct val="20000"/>
        </a:spcBef>
        <a:spcAft>
          <a:spcPct val="0"/>
        </a:spcAft>
        <a:buClr>
          <a:srgbClr val="515055"/>
        </a:buClr>
        <a:buChar char="»"/>
        <a:defRPr sz="2400">
          <a:solidFill>
            <a:srgbClr val="005A5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subTitle" idx="1"/>
          </p:nvPr>
        </p:nvSpPr>
        <p:spPr>
          <a:xfrm>
            <a:off x="971550" y="4508500"/>
            <a:ext cx="7129463" cy="1512888"/>
          </a:xfrm>
        </p:spPr>
        <p:txBody>
          <a:bodyPr/>
          <a:lstStyle/>
          <a:p>
            <a:pPr eaLnBrk="1" hangingPunct="1"/>
            <a:endParaRPr lang="en-GB" smtClean="0"/>
          </a:p>
          <a:p>
            <a:pPr eaLnBrk="1" hangingPunct="1"/>
            <a:r>
              <a:rPr lang="en-GB" sz="2800" b="1" smtClean="0"/>
              <a:t>Paul Rubinstein</a:t>
            </a:r>
          </a:p>
          <a:p>
            <a:pPr eaLnBrk="1" hangingPunct="1"/>
            <a:r>
              <a:rPr lang="en-GB" smtClean="0"/>
              <a:t>Service Director - Regeneration</a:t>
            </a:r>
          </a:p>
        </p:txBody>
      </p:sp>
      <p:sp>
        <p:nvSpPr>
          <p:cNvPr id="4099" name="Rectangle 3"/>
          <p:cNvSpPr>
            <a:spLocks noGrp="1" noChangeArrowheads="1"/>
          </p:cNvSpPr>
          <p:nvPr>
            <p:ph type="ctrTitle"/>
          </p:nvPr>
        </p:nvSpPr>
        <p:spPr>
          <a:xfrm>
            <a:off x="685800" y="1052513"/>
            <a:ext cx="7772400" cy="3168650"/>
          </a:xfrm>
        </p:spPr>
        <p:txBody>
          <a:bodyPr/>
          <a:lstStyle/>
          <a:p>
            <a:pPr eaLnBrk="1" hangingPunct="1"/>
            <a:r>
              <a:rPr lang="en-GB" sz="4400" smtClean="0"/>
              <a:t>Woodford BAE Systems Site</a:t>
            </a:r>
            <a:r>
              <a:rPr lang="en-GB" sz="3600" smtClean="0"/>
              <a:t/>
            </a:r>
            <a:br>
              <a:rPr lang="en-GB" sz="3600" smtClean="0"/>
            </a:br>
            <a:r>
              <a:rPr lang="en-GB" sz="3600" smtClean="0"/>
              <a:t/>
            </a:r>
            <a:br>
              <a:rPr lang="en-GB" sz="3600" smtClean="0"/>
            </a:br>
            <a:r>
              <a:rPr lang="en-GB" sz="3600" smtClean="0"/>
              <a:t> </a:t>
            </a:r>
            <a:r>
              <a:rPr lang="en-GB" sz="2400" smtClean="0"/>
              <a:t>Woodford Community Council </a:t>
            </a:r>
            <a:br>
              <a:rPr lang="en-GB" sz="2400" smtClean="0"/>
            </a:br>
            <a:r>
              <a:rPr lang="en-GB" sz="2400" smtClean="0"/>
              <a:t>Thursday November 25th 2010</a:t>
            </a:r>
          </a:p>
        </p:txBody>
      </p:sp>
    </p:spTree>
  </p:cSld>
  <p:clrMapOvr>
    <a:masterClrMapping/>
  </p:clrMapOvr>
  <p:transition>
    <p:cover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GB" smtClean="0"/>
              <a:t>Contents</a:t>
            </a:r>
            <a:endParaRPr lang="en-US" smtClean="0"/>
          </a:p>
        </p:txBody>
      </p:sp>
      <p:sp>
        <p:nvSpPr>
          <p:cNvPr id="5123" name="Rectangle 3"/>
          <p:cNvSpPr>
            <a:spLocks noGrp="1" noChangeArrowheads="1"/>
          </p:cNvSpPr>
          <p:nvPr>
            <p:ph type="body" idx="1"/>
          </p:nvPr>
        </p:nvSpPr>
        <p:spPr>
          <a:xfrm>
            <a:off x="457200" y="1341438"/>
            <a:ext cx="8229600" cy="4392612"/>
          </a:xfrm>
        </p:spPr>
        <p:txBody>
          <a:bodyPr/>
          <a:lstStyle/>
          <a:p>
            <a:pPr eaLnBrk="1" hangingPunct="1">
              <a:lnSpc>
                <a:spcPct val="80000"/>
              </a:lnSpc>
            </a:pPr>
            <a:r>
              <a:rPr lang="en-GB" sz="1400" smtClean="0"/>
              <a:t>Current Situation</a:t>
            </a:r>
          </a:p>
          <a:p>
            <a:pPr eaLnBrk="1" hangingPunct="1">
              <a:lnSpc>
                <a:spcPct val="80000"/>
              </a:lnSpc>
              <a:buFontTx/>
              <a:buNone/>
            </a:pPr>
            <a:endParaRPr lang="en-GB" sz="1400" smtClean="0"/>
          </a:p>
          <a:p>
            <a:pPr eaLnBrk="1" hangingPunct="1">
              <a:lnSpc>
                <a:spcPct val="80000"/>
              </a:lnSpc>
            </a:pPr>
            <a:r>
              <a:rPr lang="en-GB" sz="1400" smtClean="0"/>
              <a:t>Site Plan</a:t>
            </a:r>
          </a:p>
          <a:p>
            <a:pPr eaLnBrk="1" hangingPunct="1">
              <a:lnSpc>
                <a:spcPct val="80000"/>
              </a:lnSpc>
            </a:pPr>
            <a:endParaRPr lang="en-GB" sz="1400" smtClean="0"/>
          </a:p>
          <a:p>
            <a:pPr eaLnBrk="1" hangingPunct="1">
              <a:lnSpc>
                <a:spcPct val="80000"/>
              </a:lnSpc>
            </a:pPr>
            <a:r>
              <a:rPr lang="en-GB" sz="1400" smtClean="0"/>
              <a:t>Background Information</a:t>
            </a:r>
          </a:p>
          <a:p>
            <a:pPr eaLnBrk="1" hangingPunct="1">
              <a:lnSpc>
                <a:spcPct val="80000"/>
              </a:lnSpc>
            </a:pPr>
            <a:endParaRPr lang="en-GB" sz="1400" smtClean="0"/>
          </a:p>
          <a:p>
            <a:pPr eaLnBrk="1" hangingPunct="1">
              <a:lnSpc>
                <a:spcPct val="80000"/>
              </a:lnSpc>
            </a:pPr>
            <a:r>
              <a:rPr lang="en-GB" sz="1400" smtClean="0"/>
              <a:t>Planning</a:t>
            </a:r>
          </a:p>
          <a:p>
            <a:pPr eaLnBrk="1" hangingPunct="1">
              <a:lnSpc>
                <a:spcPct val="80000"/>
              </a:lnSpc>
            </a:pPr>
            <a:endParaRPr lang="en-GB" sz="1400" smtClean="0"/>
          </a:p>
          <a:p>
            <a:pPr eaLnBrk="1" hangingPunct="1">
              <a:lnSpc>
                <a:spcPct val="80000"/>
              </a:lnSpc>
            </a:pPr>
            <a:r>
              <a:rPr lang="en-GB" sz="1400" smtClean="0"/>
              <a:t>Supplementary Planning Document (SPD)</a:t>
            </a:r>
          </a:p>
          <a:p>
            <a:pPr eaLnBrk="1" hangingPunct="1">
              <a:lnSpc>
                <a:spcPct val="80000"/>
              </a:lnSpc>
              <a:buFontTx/>
              <a:buNone/>
            </a:pPr>
            <a:endParaRPr lang="en-GB" sz="1400" smtClean="0"/>
          </a:p>
          <a:p>
            <a:pPr eaLnBrk="1" hangingPunct="1">
              <a:lnSpc>
                <a:spcPct val="80000"/>
              </a:lnSpc>
            </a:pPr>
            <a:r>
              <a:rPr lang="en-GB" sz="1400" smtClean="0"/>
              <a:t>Main Development Issues</a:t>
            </a:r>
          </a:p>
          <a:p>
            <a:pPr eaLnBrk="1" hangingPunct="1">
              <a:lnSpc>
                <a:spcPct val="80000"/>
              </a:lnSpc>
            </a:pPr>
            <a:endParaRPr lang="en-GB" sz="1400" smtClean="0"/>
          </a:p>
          <a:p>
            <a:pPr eaLnBrk="1" hangingPunct="1">
              <a:lnSpc>
                <a:spcPct val="80000"/>
              </a:lnSpc>
            </a:pPr>
            <a:r>
              <a:rPr lang="en-GB" sz="1400" smtClean="0"/>
              <a:t>SPD Timescales</a:t>
            </a:r>
          </a:p>
          <a:p>
            <a:pPr eaLnBrk="1" hangingPunct="1">
              <a:lnSpc>
                <a:spcPct val="80000"/>
              </a:lnSpc>
            </a:pPr>
            <a:endParaRPr lang="en-GB" sz="1400" smtClean="0"/>
          </a:p>
          <a:p>
            <a:pPr eaLnBrk="1" hangingPunct="1">
              <a:lnSpc>
                <a:spcPct val="80000"/>
              </a:lnSpc>
            </a:pPr>
            <a:r>
              <a:rPr lang="en-GB" sz="1400" smtClean="0"/>
              <a:t>Public Consultation</a:t>
            </a:r>
          </a:p>
          <a:p>
            <a:pPr eaLnBrk="1" hangingPunct="1">
              <a:lnSpc>
                <a:spcPct val="80000"/>
              </a:lnSpc>
            </a:pPr>
            <a:endParaRPr lang="en-GB" sz="1400" smtClean="0"/>
          </a:p>
          <a:p>
            <a:pPr eaLnBrk="1" hangingPunct="1">
              <a:lnSpc>
                <a:spcPct val="80000"/>
              </a:lnSpc>
            </a:pPr>
            <a:r>
              <a:rPr lang="en-GB" sz="1400" smtClean="0"/>
              <a:t>Area Committee Consultation</a:t>
            </a:r>
          </a:p>
          <a:p>
            <a:pPr eaLnBrk="1" hangingPunct="1">
              <a:lnSpc>
                <a:spcPct val="80000"/>
              </a:lnSpc>
            </a:pPr>
            <a:endParaRPr lang="en-GB" sz="1400" smtClean="0"/>
          </a:p>
          <a:p>
            <a:pPr eaLnBrk="1" hangingPunct="1">
              <a:lnSpc>
                <a:spcPct val="80000"/>
              </a:lnSpc>
            </a:pPr>
            <a:r>
              <a:rPr lang="en-GB" sz="1400" smtClean="0"/>
              <a:t>Questions</a:t>
            </a:r>
          </a:p>
          <a:p>
            <a:pPr eaLnBrk="1" hangingPunct="1">
              <a:lnSpc>
                <a:spcPct val="80000"/>
              </a:lnSpc>
            </a:pPr>
            <a:endParaRPr lang="en-US" sz="1400" smtClean="0"/>
          </a:p>
          <a:p>
            <a:pPr eaLnBrk="1" hangingPunct="1">
              <a:lnSpc>
                <a:spcPct val="80000"/>
              </a:lnSpc>
              <a:buFontTx/>
              <a:buNone/>
            </a:pPr>
            <a:endParaRPr lang="en-US" sz="1400" smtClean="0"/>
          </a:p>
        </p:txBody>
      </p:sp>
    </p:spTree>
  </p:cSld>
  <p:clrMapOvr>
    <a:masterClrMapping/>
  </p:clrMapOvr>
  <p:transition>
    <p:cover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GB" smtClean="0"/>
              <a:t>Current Situation</a:t>
            </a:r>
          </a:p>
        </p:txBody>
      </p:sp>
      <p:sp>
        <p:nvSpPr>
          <p:cNvPr id="6147" name="Rectangle 3"/>
          <p:cNvSpPr>
            <a:spLocks noGrp="1" noChangeArrowheads="1"/>
          </p:cNvSpPr>
          <p:nvPr>
            <p:ph type="body" idx="1"/>
          </p:nvPr>
        </p:nvSpPr>
        <p:spPr/>
        <p:txBody>
          <a:bodyPr/>
          <a:lstStyle/>
          <a:p>
            <a:pPr eaLnBrk="1" hangingPunct="1">
              <a:lnSpc>
                <a:spcPct val="90000"/>
              </a:lnSpc>
            </a:pPr>
            <a:r>
              <a:rPr lang="en-GB" smtClean="0"/>
              <a:t>Strategic Defence Review in October 2010</a:t>
            </a:r>
          </a:p>
          <a:p>
            <a:pPr eaLnBrk="1" hangingPunct="1">
              <a:lnSpc>
                <a:spcPct val="90000"/>
              </a:lnSpc>
              <a:buFontTx/>
              <a:buNone/>
            </a:pPr>
            <a:r>
              <a:rPr lang="en-GB" smtClean="0"/>
              <a:t>	announced cancellation of the Nimrod Contract.</a:t>
            </a:r>
          </a:p>
          <a:p>
            <a:pPr eaLnBrk="1" hangingPunct="1">
              <a:lnSpc>
                <a:spcPct val="90000"/>
              </a:lnSpc>
            </a:pPr>
            <a:endParaRPr lang="en-GB" smtClean="0"/>
          </a:p>
          <a:p>
            <a:pPr eaLnBrk="1" hangingPunct="1">
              <a:lnSpc>
                <a:spcPct val="90000"/>
              </a:lnSpc>
            </a:pPr>
            <a:r>
              <a:rPr lang="en-GB" smtClean="0"/>
              <a:t>BAE currently in discussion with M.O.D.</a:t>
            </a:r>
          </a:p>
          <a:p>
            <a:pPr eaLnBrk="1" hangingPunct="1">
              <a:lnSpc>
                <a:spcPct val="90000"/>
              </a:lnSpc>
            </a:pPr>
            <a:endParaRPr lang="en-GB" smtClean="0"/>
          </a:p>
          <a:p>
            <a:pPr eaLnBrk="1" hangingPunct="1">
              <a:lnSpc>
                <a:spcPct val="90000"/>
              </a:lnSpc>
            </a:pPr>
            <a:r>
              <a:rPr lang="en-GB" smtClean="0"/>
              <a:t>Site due to close Summer 2012</a:t>
            </a:r>
          </a:p>
          <a:p>
            <a:pPr eaLnBrk="1" hangingPunct="1">
              <a:lnSpc>
                <a:spcPct val="90000"/>
              </a:lnSpc>
            </a:pPr>
            <a:endParaRPr lang="en-GB" smtClean="0"/>
          </a:p>
          <a:p>
            <a:pPr eaLnBrk="1" hangingPunct="1">
              <a:lnSpc>
                <a:spcPct val="90000"/>
              </a:lnSpc>
            </a:pPr>
            <a:r>
              <a:rPr lang="en-GB" smtClean="0"/>
              <a:t>Council and BAE reviewing timescales</a:t>
            </a:r>
          </a:p>
          <a:p>
            <a:pPr eaLnBrk="1" hangingPunct="1">
              <a:lnSpc>
                <a:spcPct val="90000"/>
              </a:lnSpc>
            </a:pPr>
            <a:endParaRPr lang="en-GB" smtClean="0"/>
          </a:p>
          <a:p>
            <a:pPr eaLnBrk="1" hangingPunct="1">
              <a:lnSpc>
                <a:spcPct val="90000"/>
              </a:lnSpc>
            </a:pPr>
            <a:r>
              <a:rPr lang="en-GB" smtClean="0"/>
              <a:t>SEMMMS</a:t>
            </a:r>
          </a:p>
        </p:txBody>
      </p:sp>
    </p:spTree>
  </p:cSld>
  <p:clrMapOvr>
    <a:masterClrMapping/>
  </p:clrMapOvr>
  <p:transition>
    <p:cover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GB" smtClean="0"/>
              <a:t>Site Plan</a:t>
            </a:r>
            <a:endParaRPr lang="en-US" smtClean="0"/>
          </a:p>
        </p:txBody>
      </p:sp>
      <p:pic>
        <p:nvPicPr>
          <p:cNvPr id="7171" name="Picture 4"/>
          <p:cNvPicPr>
            <a:picLocks noChangeAspect="1" noChangeArrowheads="1"/>
          </p:cNvPicPr>
          <p:nvPr>
            <p:ph type="body" idx="1"/>
          </p:nvPr>
        </p:nvPicPr>
        <p:blipFill>
          <a:blip r:embed="rId2" cstate="print"/>
          <a:srcRect/>
          <a:stretch>
            <a:fillRect/>
          </a:stretch>
        </p:blipFill>
        <p:spPr>
          <a:xfrm>
            <a:off x="0" y="0"/>
            <a:ext cx="9144000" cy="6859588"/>
          </a:xfrm>
          <a:noFill/>
        </p:spPr>
      </p:pic>
    </p:spTree>
  </p:cSld>
  <p:clrMapOvr>
    <a:masterClrMapping/>
  </p:clrMapOvr>
  <p:transition>
    <p:cover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274638"/>
            <a:ext cx="8229600" cy="922337"/>
          </a:xfrm>
        </p:spPr>
        <p:txBody>
          <a:bodyPr/>
          <a:lstStyle/>
          <a:p>
            <a:pPr eaLnBrk="1" hangingPunct="1"/>
            <a:r>
              <a:rPr lang="en-US" smtClean="0"/>
              <a:t>Background Information</a:t>
            </a:r>
          </a:p>
        </p:txBody>
      </p:sp>
      <p:sp>
        <p:nvSpPr>
          <p:cNvPr id="8195" name="Rectangle 3"/>
          <p:cNvSpPr>
            <a:spLocks noGrp="1" noChangeArrowheads="1"/>
          </p:cNvSpPr>
          <p:nvPr>
            <p:ph type="body" idx="1"/>
          </p:nvPr>
        </p:nvSpPr>
        <p:spPr>
          <a:xfrm>
            <a:off x="323850" y="1557338"/>
            <a:ext cx="8820150" cy="4248150"/>
          </a:xfrm>
        </p:spPr>
        <p:txBody>
          <a:bodyPr/>
          <a:lstStyle/>
          <a:p>
            <a:pPr eaLnBrk="1" hangingPunct="1">
              <a:lnSpc>
                <a:spcPct val="80000"/>
              </a:lnSpc>
              <a:buFontTx/>
              <a:buNone/>
            </a:pPr>
            <a:endParaRPr lang="en-GB" sz="1800" smtClean="0"/>
          </a:p>
          <a:p>
            <a:pPr eaLnBrk="1" hangingPunct="1">
              <a:lnSpc>
                <a:spcPct val="80000"/>
              </a:lnSpc>
            </a:pPr>
            <a:r>
              <a:rPr lang="en-GB" sz="1800" smtClean="0"/>
              <a:t>Total Site Area 204 hectares (504 acres).</a:t>
            </a:r>
          </a:p>
          <a:p>
            <a:pPr eaLnBrk="1" hangingPunct="1">
              <a:lnSpc>
                <a:spcPct val="80000"/>
              </a:lnSpc>
            </a:pPr>
            <a:endParaRPr lang="en-GB" sz="1800" smtClean="0"/>
          </a:p>
          <a:p>
            <a:pPr eaLnBrk="1" hangingPunct="1">
              <a:lnSpc>
                <a:spcPct val="80000"/>
              </a:lnSpc>
            </a:pPr>
            <a:r>
              <a:rPr lang="en-GB" sz="1800" smtClean="0"/>
              <a:t>Approximately 42 hectares (103 acres) of the site are developable.</a:t>
            </a:r>
          </a:p>
          <a:p>
            <a:pPr eaLnBrk="1" hangingPunct="1">
              <a:lnSpc>
                <a:spcPct val="80000"/>
              </a:lnSpc>
            </a:pPr>
            <a:endParaRPr lang="en-GB" sz="1800" smtClean="0"/>
          </a:p>
          <a:p>
            <a:pPr eaLnBrk="1" hangingPunct="1">
              <a:lnSpc>
                <a:spcPct val="80000"/>
              </a:lnSpc>
            </a:pPr>
            <a:r>
              <a:rPr lang="en-GB" sz="1800" smtClean="0"/>
              <a:t>Site is within the Green Belt.</a:t>
            </a:r>
          </a:p>
          <a:p>
            <a:pPr eaLnBrk="1" hangingPunct="1">
              <a:lnSpc>
                <a:spcPct val="80000"/>
              </a:lnSpc>
            </a:pPr>
            <a:endParaRPr lang="en-GB" sz="1800" smtClean="0"/>
          </a:p>
          <a:p>
            <a:pPr eaLnBrk="1" hangingPunct="1">
              <a:lnSpc>
                <a:spcPct val="80000"/>
              </a:lnSpc>
            </a:pPr>
            <a:r>
              <a:rPr lang="en-GB" sz="1800" smtClean="0"/>
              <a:t>Most of the site in Stockport Metropolitan Borough.</a:t>
            </a:r>
          </a:p>
          <a:p>
            <a:pPr eaLnBrk="1" hangingPunct="1">
              <a:lnSpc>
                <a:spcPct val="80000"/>
              </a:lnSpc>
            </a:pPr>
            <a:endParaRPr lang="en-GB" sz="1800" smtClean="0"/>
          </a:p>
          <a:p>
            <a:pPr eaLnBrk="1" hangingPunct="1">
              <a:lnSpc>
                <a:spcPct val="80000"/>
              </a:lnSpc>
            </a:pPr>
            <a:r>
              <a:rPr lang="en-GB" sz="1800" smtClean="0"/>
              <a:t>Eastern undeveloped area in Cheshire East</a:t>
            </a:r>
          </a:p>
          <a:p>
            <a:pPr eaLnBrk="1" hangingPunct="1">
              <a:lnSpc>
                <a:spcPct val="80000"/>
              </a:lnSpc>
            </a:pPr>
            <a:endParaRPr lang="en-GB" sz="1800" smtClean="0"/>
          </a:p>
          <a:p>
            <a:pPr eaLnBrk="1" hangingPunct="1">
              <a:lnSpc>
                <a:spcPct val="80000"/>
              </a:lnSpc>
            </a:pPr>
            <a:r>
              <a:rPr lang="en-GB" sz="1800" smtClean="0"/>
              <a:t>Initial discussions with BAE began in 2008</a:t>
            </a:r>
          </a:p>
          <a:p>
            <a:pPr eaLnBrk="1" hangingPunct="1">
              <a:lnSpc>
                <a:spcPct val="80000"/>
              </a:lnSpc>
              <a:buFontTx/>
              <a:buNone/>
            </a:pPr>
            <a:endParaRPr lang="en-GB" sz="1800" smtClean="0"/>
          </a:p>
          <a:p>
            <a:pPr eaLnBrk="1" hangingPunct="1">
              <a:lnSpc>
                <a:spcPct val="80000"/>
              </a:lnSpc>
            </a:pPr>
            <a:r>
              <a:rPr lang="en-GB" sz="1800" smtClean="0"/>
              <a:t>Working with BAE and Cheshire East over the redevelopment of the site. </a:t>
            </a:r>
          </a:p>
          <a:p>
            <a:pPr eaLnBrk="1" hangingPunct="1">
              <a:lnSpc>
                <a:spcPct val="80000"/>
              </a:lnSpc>
            </a:pPr>
            <a:endParaRPr lang="en-GB" sz="1800" smtClean="0"/>
          </a:p>
          <a:p>
            <a:pPr eaLnBrk="1" hangingPunct="1">
              <a:lnSpc>
                <a:spcPct val="80000"/>
              </a:lnSpc>
              <a:buFontTx/>
              <a:buNone/>
            </a:pPr>
            <a:endParaRPr lang="en-US" sz="1800" smtClean="0"/>
          </a:p>
        </p:txBody>
      </p:sp>
    </p:spTree>
  </p:cSld>
  <p:clrMapOvr>
    <a:masterClrMapping/>
  </p:clrMapOvr>
  <p:transition>
    <p:cover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GB" smtClean="0"/>
              <a:t>Planning</a:t>
            </a:r>
          </a:p>
        </p:txBody>
      </p:sp>
      <p:sp>
        <p:nvSpPr>
          <p:cNvPr id="9219" name="Rectangle 3"/>
          <p:cNvSpPr>
            <a:spLocks noGrp="1" noChangeArrowheads="1"/>
          </p:cNvSpPr>
          <p:nvPr>
            <p:ph type="body" idx="1"/>
          </p:nvPr>
        </p:nvSpPr>
        <p:spPr>
          <a:xfrm>
            <a:off x="468313" y="1341438"/>
            <a:ext cx="8229600" cy="4535487"/>
          </a:xfrm>
        </p:spPr>
        <p:txBody>
          <a:bodyPr/>
          <a:lstStyle/>
          <a:p>
            <a:pPr eaLnBrk="1" hangingPunct="1">
              <a:lnSpc>
                <a:spcPct val="80000"/>
              </a:lnSpc>
              <a:buFontTx/>
              <a:buNone/>
            </a:pPr>
            <a:endParaRPr lang="en-GB" sz="1600" smtClean="0"/>
          </a:p>
          <a:p>
            <a:pPr eaLnBrk="1" hangingPunct="1">
              <a:lnSpc>
                <a:spcPct val="80000"/>
              </a:lnSpc>
            </a:pPr>
            <a:r>
              <a:rPr lang="en-GB" sz="1600" smtClean="0"/>
              <a:t>UDP allocation ‘Major Existing Developed Site’ (MEDS) within the Green Belt</a:t>
            </a:r>
          </a:p>
          <a:p>
            <a:pPr eaLnBrk="1" hangingPunct="1">
              <a:lnSpc>
                <a:spcPct val="80000"/>
              </a:lnSpc>
              <a:buFontTx/>
              <a:buNone/>
            </a:pPr>
            <a:endParaRPr lang="en-GB" sz="1600" smtClean="0"/>
          </a:p>
          <a:p>
            <a:pPr eaLnBrk="1" hangingPunct="1">
              <a:lnSpc>
                <a:spcPct val="80000"/>
              </a:lnSpc>
            </a:pPr>
            <a:r>
              <a:rPr lang="en-GB" sz="1600" smtClean="0"/>
              <a:t>Core Strategy - Preferred Options Consultation October 2009 including:</a:t>
            </a:r>
          </a:p>
          <a:p>
            <a:pPr eaLnBrk="1" hangingPunct="1">
              <a:lnSpc>
                <a:spcPct val="80000"/>
              </a:lnSpc>
              <a:buFontTx/>
              <a:buNone/>
            </a:pPr>
            <a:r>
              <a:rPr lang="en-GB" sz="1600" smtClean="0"/>
              <a:t>            - Public event at Woodford Community Centre</a:t>
            </a:r>
          </a:p>
          <a:p>
            <a:pPr eaLnBrk="1" hangingPunct="1">
              <a:lnSpc>
                <a:spcPct val="80000"/>
              </a:lnSpc>
              <a:buFontTx/>
              <a:buNone/>
            </a:pPr>
            <a:r>
              <a:rPr lang="en-GB" sz="1600" smtClean="0"/>
              <a:t>            - Written representations</a:t>
            </a:r>
          </a:p>
          <a:p>
            <a:pPr eaLnBrk="1" hangingPunct="1">
              <a:lnSpc>
                <a:spcPct val="80000"/>
              </a:lnSpc>
              <a:buFontTx/>
              <a:buNone/>
            </a:pPr>
            <a:endParaRPr lang="en-GB" sz="1600" smtClean="0"/>
          </a:p>
          <a:p>
            <a:pPr eaLnBrk="1" hangingPunct="1">
              <a:lnSpc>
                <a:spcPct val="80000"/>
              </a:lnSpc>
            </a:pPr>
            <a:r>
              <a:rPr lang="en-GB" sz="1600" smtClean="0"/>
              <a:t>Woodford identified as Opportunity Site in Core Strategy</a:t>
            </a:r>
          </a:p>
          <a:p>
            <a:pPr eaLnBrk="1" hangingPunct="1">
              <a:lnSpc>
                <a:spcPct val="80000"/>
              </a:lnSpc>
              <a:buFontTx/>
              <a:buNone/>
            </a:pPr>
            <a:endParaRPr lang="en-GB" sz="1600" smtClean="0"/>
          </a:p>
          <a:p>
            <a:pPr eaLnBrk="1" hangingPunct="1">
              <a:lnSpc>
                <a:spcPct val="80000"/>
              </a:lnSpc>
            </a:pPr>
            <a:r>
              <a:rPr lang="en-GB" sz="1600" smtClean="0"/>
              <a:t>Update presentation given to Bramhall and Cheadle Hulme South Area Committee in October 2010</a:t>
            </a:r>
          </a:p>
          <a:p>
            <a:pPr eaLnBrk="1" hangingPunct="1">
              <a:lnSpc>
                <a:spcPct val="80000"/>
              </a:lnSpc>
              <a:buFontTx/>
              <a:buNone/>
            </a:pPr>
            <a:endParaRPr lang="en-GB" sz="1600" smtClean="0"/>
          </a:p>
          <a:p>
            <a:pPr eaLnBrk="1" hangingPunct="1">
              <a:lnSpc>
                <a:spcPct val="80000"/>
              </a:lnSpc>
            </a:pPr>
            <a:r>
              <a:rPr lang="en-GB" sz="1600" smtClean="0"/>
              <a:t>Core Strategy ‘Examination In Public’ Nov 30</a:t>
            </a:r>
            <a:r>
              <a:rPr lang="en-GB" sz="1600" baseline="30000" smtClean="0"/>
              <a:t>th</a:t>
            </a:r>
            <a:r>
              <a:rPr lang="en-GB" sz="1600" smtClean="0"/>
              <a:t> to Dec 2</a:t>
            </a:r>
            <a:r>
              <a:rPr lang="en-GB" sz="1600" baseline="30000" smtClean="0"/>
              <a:t>nd</a:t>
            </a:r>
            <a:r>
              <a:rPr lang="en-GB" sz="1600" smtClean="0"/>
              <a:t> 2010</a:t>
            </a:r>
          </a:p>
          <a:p>
            <a:pPr eaLnBrk="1" hangingPunct="1">
              <a:lnSpc>
                <a:spcPct val="80000"/>
              </a:lnSpc>
            </a:pPr>
            <a:endParaRPr lang="en-GB" sz="1600" smtClean="0"/>
          </a:p>
          <a:p>
            <a:pPr eaLnBrk="1" hangingPunct="1">
              <a:lnSpc>
                <a:spcPct val="80000"/>
              </a:lnSpc>
            </a:pPr>
            <a:r>
              <a:rPr lang="en-GB" sz="1600" smtClean="0"/>
              <a:t>Supplementary Planning Document is currently being prepared for Woodford Aerodrome</a:t>
            </a:r>
          </a:p>
        </p:txBody>
      </p:sp>
    </p:spTree>
  </p:cSld>
  <p:clrMapOvr>
    <a:masterClrMapping/>
  </p:clrMapOvr>
  <p:transition>
    <p:cover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179388" y="260350"/>
            <a:ext cx="8796337" cy="993775"/>
          </a:xfrm>
        </p:spPr>
        <p:txBody>
          <a:bodyPr/>
          <a:lstStyle/>
          <a:p>
            <a:pPr eaLnBrk="1" hangingPunct="1"/>
            <a:r>
              <a:rPr lang="en-GB" sz="2800" smtClean="0"/>
              <a:t>Supplementary Planning Document (SPD)</a:t>
            </a:r>
            <a:br>
              <a:rPr lang="en-GB" sz="2800" smtClean="0"/>
            </a:br>
            <a:endParaRPr lang="en-US" sz="2800" smtClean="0"/>
          </a:p>
        </p:txBody>
      </p:sp>
      <p:sp>
        <p:nvSpPr>
          <p:cNvPr id="10243" name="Rectangle 3"/>
          <p:cNvSpPr>
            <a:spLocks noGrp="1" noChangeArrowheads="1"/>
          </p:cNvSpPr>
          <p:nvPr>
            <p:ph type="body" idx="1"/>
          </p:nvPr>
        </p:nvSpPr>
        <p:spPr>
          <a:xfrm>
            <a:off x="468313" y="908050"/>
            <a:ext cx="8229600" cy="5400675"/>
          </a:xfrm>
        </p:spPr>
        <p:txBody>
          <a:bodyPr/>
          <a:lstStyle/>
          <a:p>
            <a:pPr eaLnBrk="1" hangingPunct="1">
              <a:lnSpc>
                <a:spcPct val="80000"/>
              </a:lnSpc>
            </a:pPr>
            <a:r>
              <a:rPr lang="en-GB" sz="1800" smtClean="0"/>
              <a:t>A project plan has been prepared and agreed between Stockport Council and BAE Systems</a:t>
            </a:r>
          </a:p>
          <a:p>
            <a:pPr eaLnBrk="1" hangingPunct="1">
              <a:lnSpc>
                <a:spcPct val="80000"/>
              </a:lnSpc>
              <a:buFontTx/>
              <a:buNone/>
            </a:pPr>
            <a:endParaRPr lang="en-GB" sz="1800" smtClean="0"/>
          </a:p>
          <a:p>
            <a:pPr eaLnBrk="1" hangingPunct="1">
              <a:lnSpc>
                <a:spcPct val="80000"/>
              </a:lnSpc>
            </a:pPr>
            <a:r>
              <a:rPr lang="en-GB" sz="1800" smtClean="0"/>
              <a:t>SPD will identify the appropriate level of development and will include a masterplan</a:t>
            </a:r>
          </a:p>
          <a:p>
            <a:pPr eaLnBrk="1" hangingPunct="1">
              <a:lnSpc>
                <a:spcPct val="80000"/>
              </a:lnSpc>
            </a:pPr>
            <a:endParaRPr lang="en-GB" sz="1600" smtClean="0"/>
          </a:p>
          <a:p>
            <a:pPr eaLnBrk="1" hangingPunct="1">
              <a:lnSpc>
                <a:spcPct val="80000"/>
              </a:lnSpc>
            </a:pPr>
            <a:r>
              <a:rPr lang="en-GB" sz="1800" b="1" smtClean="0"/>
              <a:t>Evidence Gathering:</a:t>
            </a:r>
            <a:endParaRPr lang="en-GB" sz="1800" smtClean="0"/>
          </a:p>
          <a:p>
            <a:pPr lvl="2" eaLnBrk="1" hangingPunct="1">
              <a:lnSpc>
                <a:spcPct val="80000"/>
              </a:lnSpc>
              <a:buFontTx/>
              <a:buAutoNum type="arabicPeriod"/>
            </a:pPr>
            <a:r>
              <a:rPr lang="en-GB" sz="1800" i="1" smtClean="0"/>
              <a:t>Historical Development of the Site</a:t>
            </a:r>
          </a:p>
          <a:p>
            <a:pPr lvl="2" eaLnBrk="1" hangingPunct="1">
              <a:lnSpc>
                <a:spcPct val="80000"/>
              </a:lnSpc>
              <a:buFontTx/>
              <a:buAutoNum type="arabicPeriod"/>
            </a:pPr>
            <a:r>
              <a:rPr lang="en-GB" sz="1800" i="1" smtClean="0"/>
              <a:t>Understanding The Area </a:t>
            </a:r>
          </a:p>
          <a:p>
            <a:pPr lvl="2" eaLnBrk="1" hangingPunct="1">
              <a:lnSpc>
                <a:spcPct val="80000"/>
              </a:lnSpc>
              <a:buFontTx/>
              <a:buAutoNum type="arabicPeriod"/>
            </a:pPr>
            <a:r>
              <a:rPr lang="en-GB" sz="1800" i="1" smtClean="0"/>
              <a:t>Housing</a:t>
            </a:r>
          </a:p>
          <a:p>
            <a:pPr lvl="2" eaLnBrk="1" hangingPunct="1">
              <a:lnSpc>
                <a:spcPct val="80000"/>
              </a:lnSpc>
              <a:buFontTx/>
              <a:buAutoNum type="arabicPeriod"/>
            </a:pPr>
            <a:r>
              <a:rPr lang="en-GB" sz="1800" i="1" smtClean="0"/>
              <a:t>Employment</a:t>
            </a:r>
          </a:p>
          <a:p>
            <a:pPr lvl="2" eaLnBrk="1" hangingPunct="1">
              <a:lnSpc>
                <a:spcPct val="80000"/>
              </a:lnSpc>
              <a:buFontTx/>
              <a:buAutoNum type="arabicPeriod"/>
            </a:pPr>
            <a:r>
              <a:rPr lang="en-GB" sz="1800" i="1" smtClean="0"/>
              <a:t>Other Appropriate Uses</a:t>
            </a:r>
          </a:p>
          <a:p>
            <a:pPr lvl="2" eaLnBrk="1" hangingPunct="1">
              <a:lnSpc>
                <a:spcPct val="80000"/>
              </a:lnSpc>
              <a:buFontTx/>
              <a:buAutoNum type="arabicPeriod"/>
            </a:pPr>
            <a:r>
              <a:rPr lang="en-GB" sz="1800" i="1" smtClean="0"/>
              <a:t>Transport</a:t>
            </a:r>
          </a:p>
          <a:p>
            <a:pPr lvl="2" eaLnBrk="1" hangingPunct="1">
              <a:lnSpc>
                <a:spcPct val="80000"/>
              </a:lnSpc>
              <a:buFontTx/>
              <a:buAutoNum type="arabicPeriod"/>
            </a:pPr>
            <a:r>
              <a:rPr lang="en-GB" sz="1800" i="1" smtClean="0"/>
              <a:t>Sustainability / Energy</a:t>
            </a:r>
          </a:p>
          <a:p>
            <a:pPr lvl="2" eaLnBrk="1" hangingPunct="1">
              <a:lnSpc>
                <a:spcPct val="80000"/>
              </a:lnSpc>
              <a:buFontTx/>
              <a:buAutoNum type="arabicPeriod"/>
            </a:pPr>
            <a:r>
              <a:rPr lang="en-GB" sz="1800" i="1" smtClean="0"/>
              <a:t>Future Runway Uses</a:t>
            </a:r>
          </a:p>
          <a:p>
            <a:pPr lvl="2" eaLnBrk="1" hangingPunct="1">
              <a:lnSpc>
                <a:spcPct val="80000"/>
              </a:lnSpc>
              <a:buFontTx/>
              <a:buAutoNum type="arabicPeriod"/>
            </a:pPr>
            <a:r>
              <a:rPr lang="en-GB" sz="1800" i="1" smtClean="0"/>
              <a:t>Heritage and Conservation</a:t>
            </a:r>
          </a:p>
          <a:p>
            <a:pPr lvl="2" eaLnBrk="1" hangingPunct="1">
              <a:lnSpc>
                <a:spcPct val="80000"/>
              </a:lnSpc>
              <a:buFontTx/>
              <a:buAutoNum type="arabicPeriod"/>
            </a:pPr>
            <a:r>
              <a:rPr lang="en-GB" sz="1800" i="1" smtClean="0"/>
              <a:t>Use of Open Space</a:t>
            </a:r>
          </a:p>
          <a:p>
            <a:pPr lvl="2" eaLnBrk="1" hangingPunct="1">
              <a:lnSpc>
                <a:spcPct val="80000"/>
              </a:lnSpc>
              <a:buFontTx/>
              <a:buAutoNum type="arabicPeriod"/>
            </a:pPr>
            <a:r>
              <a:rPr lang="en-GB" sz="1800" i="1" smtClean="0"/>
              <a:t> Landscape and Visual Impact Assessment</a:t>
            </a:r>
          </a:p>
          <a:p>
            <a:pPr lvl="2" eaLnBrk="1" hangingPunct="1">
              <a:lnSpc>
                <a:spcPct val="80000"/>
              </a:lnSpc>
              <a:buFontTx/>
              <a:buAutoNum type="arabicPeriod"/>
            </a:pPr>
            <a:r>
              <a:rPr lang="en-GB" sz="1800" i="1" smtClean="0"/>
              <a:t>Local Infrastructure – Schools etc</a:t>
            </a:r>
          </a:p>
          <a:p>
            <a:pPr lvl="2" eaLnBrk="1" hangingPunct="1">
              <a:lnSpc>
                <a:spcPct val="80000"/>
              </a:lnSpc>
              <a:buFontTx/>
              <a:buAutoNum type="arabicPeriod"/>
            </a:pPr>
            <a:r>
              <a:rPr lang="en-GB" sz="1800" i="1" smtClean="0"/>
              <a:t>Development Appraisals</a:t>
            </a:r>
          </a:p>
        </p:txBody>
      </p:sp>
    </p:spTree>
  </p:cSld>
  <p:clrMapOvr>
    <a:masterClrMapping/>
  </p:clrMapOvr>
  <p:transition>
    <p:cover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GB" smtClean="0"/>
              <a:t>Main Development Issues</a:t>
            </a:r>
          </a:p>
        </p:txBody>
      </p:sp>
      <p:sp>
        <p:nvSpPr>
          <p:cNvPr id="11267" name="Rectangle 3"/>
          <p:cNvSpPr>
            <a:spLocks noGrp="1" noChangeArrowheads="1"/>
          </p:cNvSpPr>
          <p:nvPr>
            <p:ph type="body" idx="1"/>
          </p:nvPr>
        </p:nvSpPr>
        <p:spPr>
          <a:xfrm>
            <a:off x="457200" y="1341438"/>
            <a:ext cx="8229600" cy="4319587"/>
          </a:xfrm>
        </p:spPr>
        <p:txBody>
          <a:bodyPr/>
          <a:lstStyle/>
          <a:p>
            <a:pPr eaLnBrk="1" hangingPunct="1"/>
            <a:r>
              <a:rPr lang="en-GB" sz="2000" smtClean="0"/>
              <a:t>Quantum and Type of Development </a:t>
            </a:r>
          </a:p>
          <a:p>
            <a:pPr eaLnBrk="1" hangingPunct="1">
              <a:buFontTx/>
              <a:buNone/>
            </a:pPr>
            <a:endParaRPr lang="en-GB" sz="2000" smtClean="0"/>
          </a:p>
          <a:p>
            <a:pPr eaLnBrk="1" hangingPunct="1"/>
            <a:r>
              <a:rPr lang="en-GB" sz="2000" smtClean="0"/>
              <a:t>Viability</a:t>
            </a:r>
          </a:p>
          <a:p>
            <a:pPr eaLnBrk="1" hangingPunct="1">
              <a:buFontTx/>
              <a:buNone/>
            </a:pPr>
            <a:endParaRPr lang="en-GB" sz="2000" smtClean="0"/>
          </a:p>
          <a:p>
            <a:pPr eaLnBrk="1" hangingPunct="1"/>
            <a:r>
              <a:rPr lang="en-GB" sz="2000" smtClean="0"/>
              <a:t>Highways</a:t>
            </a:r>
          </a:p>
          <a:p>
            <a:pPr eaLnBrk="1" hangingPunct="1">
              <a:buFontTx/>
              <a:buNone/>
            </a:pPr>
            <a:endParaRPr lang="en-GB" sz="2000" smtClean="0"/>
          </a:p>
          <a:p>
            <a:pPr eaLnBrk="1" hangingPunct="1"/>
            <a:r>
              <a:rPr lang="en-GB" sz="2000" smtClean="0"/>
              <a:t>Public Transport</a:t>
            </a:r>
          </a:p>
          <a:p>
            <a:pPr eaLnBrk="1" hangingPunct="1"/>
            <a:endParaRPr lang="en-GB" sz="2000" smtClean="0"/>
          </a:p>
          <a:p>
            <a:pPr eaLnBrk="1" hangingPunct="1"/>
            <a:r>
              <a:rPr lang="en-GB" sz="2000" smtClean="0"/>
              <a:t>Community infrastructure</a:t>
            </a:r>
          </a:p>
          <a:p>
            <a:pPr eaLnBrk="1" hangingPunct="1">
              <a:buFontTx/>
              <a:buNone/>
            </a:pPr>
            <a:endParaRPr lang="en-GB" sz="2000" smtClean="0"/>
          </a:p>
          <a:p>
            <a:pPr eaLnBrk="1" hangingPunct="1"/>
            <a:r>
              <a:rPr lang="en-GB" sz="2000" smtClean="0"/>
              <a:t>Demolition and remediation costs</a:t>
            </a:r>
          </a:p>
        </p:txBody>
      </p:sp>
    </p:spTree>
  </p:cSld>
  <p:clrMapOvr>
    <a:masterClrMapping/>
  </p:clrMapOvr>
  <p:transition>
    <p:cover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GB" smtClean="0"/>
              <a:t>SPD Timescale</a:t>
            </a:r>
          </a:p>
        </p:txBody>
      </p:sp>
      <p:sp>
        <p:nvSpPr>
          <p:cNvPr id="12291" name="Rectangle 3"/>
          <p:cNvSpPr>
            <a:spLocks noGrp="1" noChangeArrowheads="1"/>
          </p:cNvSpPr>
          <p:nvPr>
            <p:ph type="body" idx="1"/>
          </p:nvPr>
        </p:nvSpPr>
        <p:spPr/>
        <p:txBody>
          <a:bodyPr/>
          <a:lstStyle/>
          <a:p>
            <a:pPr eaLnBrk="1" hangingPunct="1"/>
            <a:endParaRPr lang="en-GB" smtClean="0"/>
          </a:p>
          <a:p>
            <a:pPr eaLnBrk="1" hangingPunct="1"/>
            <a:r>
              <a:rPr lang="en-GB" sz="2000" smtClean="0"/>
              <a:t>Until Jan 2011	- Evidence Gathering</a:t>
            </a:r>
          </a:p>
          <a:p>
            <a:pPr eaLnBrk="1" hangingPunct="1"/>
            <a:r>
              <a:rPr lang="en-GB" sz="2000" smtClean="0"/>
              <a:t>June 2011		- First draft SPD consultation  </a:t>
            </a:r>
          </a:p>
          <a:p>
            <a:pPr eaLnBrk="1" hangingPunct="1"/>
            <a:r>
              <a:rPr lang="en-GB" sz="2000" smtClean="0"/>
              <a:t>July 2011		- Masterplan Design Process commences</a:t>
            </a:r>
          </a:p>
          <a:p>
            <a:pPr eaLnBrk="1" hangingPunct="1"/>
            <a:r>
              <a:rPr lang="en-GB" sz="2000" smtClean="0"/>
              <a:t>November 2011	- Consultation on revised draft SPD 			   including masterplan</a:t>
            </a:r>
          </a:p>
          <a:p>
            <a:pPr eaLnBrk="1" hangingPunct="1"/>
            <a:r>
              <a:rPr lang="en-GB" sz="2000" smtClean="0"/>
              <a:t>January 2012	- Final amendments to SPD</a:t>
            </a:r>
          </a:p>
          <a:p>
            <a:pPr eaLnBrk="1" hangingPunct="1"/>
            <a:r>
              <a:rPr lang="en-GB" sz="2000" smtClean="0"/>
              <a:t>March 2012	- SPD Adoption</a:t>
            </a:r>
          </a:p>
          <a:p>
            <a:pPr eaLnBrk="1" hangingPunct="1"/>
            <a:r>
              <a:rPr lang="en-GB" sz="2000" smtClean="0"/>
              <a:t>March 2012	- Site Closure</a:t>
            </a:r>
          </a:p>
          <a:p>
            <a:pPr eaLnBrk="1" hangingPunct="1"/>
            <a:endParaRPr lang="en-GB" sz="2000" smtClean="0"/>
          </a:p>
          <a:p>
            <a:pPr eaLnBrk="1" hangingPunct="1"/>
            <a:endParaRPr lang="en-GB" smtClean="0"/>
          </a:p>
        </p:txBody>
      </p:sp>
    </p:spTree>
  </p:cSld>
  <p:clrMapOvr>
    <a:masterClrMapping/>
  </p:clrMapOvr>
  <p:transition>
    <p:cover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GB" smtClean="0"/>
              <a:t>Public Consultation</a:t>
            </a:r>
          </a:p>
        </p:txBody>
      </p:sp>
      <p:sp>
        <p:nvSpPr>
          <p:cNvPr id="13315" name="Rectangle 3"/>
          <p:cNvSpPr>
            <a:spLocks noGrp="1" noChangeArrowheads="1"/>
          </p:cNvSpPr>
          <p:nvPr>
            <p:ph type="body" idx="1"/>
          </p:nvPr>
        </p:nvSpPr>
        <p:spPr/>
        <p:txBody>
          <a:bodyPr/>
          <a:lstStyle/>
          <a:p>
            <a:pPr eaLnBrk="1" hangingPunct="1">
              <a:buFontTx/>
              <a:buNone/>
            </a:pPr>
            <a:endParaRPr lang="en-GB" smtClean="0"/>
          </a:p>
          <a:p>
            <a:pPr eaLnBrk="1" hangingPunct="1">
              <a:buFontTx/>
              <a:buNone/>
            </a:pPr>
            <a:r>
              <a:rPr lang="en-GB" smtClean="0"/>
              <a:t>Formal SPD Consultation</a:t>
            </a:r>
          </a:p>
          <a:p>
            <a:pPr eaLnBrk="1" hangingPunct="1">
              <a:buFontTx/>
              <a:buNone/>
            </a:pPr>
            <a:r>
              <a:rPr lang="en-GB" smtClean="0"/>
              <a:t>	</a:t>
            </a:r>
          </a:p>
          <a:p>
            <a:pPr eaLnBrk="1" hangingPunct="1"/>
            <a:r>
              <a:rPr lang="en-GB" smtClean="0"/>
              <a:t>June 2011: 		First Draft Consultation</a:t>
            </a:r>
          </a:p>
          <a:p>
            <a:pPr eaLnBrk="1" hangingPunct="1"/>
            <a:r>
              <a:rPr lang="en-GB" smtClean="0"/>
              <a:t>November 2011:	Consultation following 					amendments and 					masterplanning</a:t>
            </a:r>
          </a:p>
          <a:p>
            <a:pPr eaLnBrk="1" hangingPunct="1"/>
            <a:endParaRPr lang="en-GB" smtClean="0"/>
          </a:p>
          <a:p>
            <a:pPr eaLnBrk="1" hangingPunct="1">
              <a:buFontTx/>
              <a:buNone/>
            </a:pPr>
            <a:endParaRPr lang="en-GB" smtClean="0"/>
          </a:p>
        </p:txBody>
      </p:sp>
    </p:spTree>
  </p:cSld>
  <p:clrMapOvr>
    <a:masterClrMapping/>
  </p:clrMapOvr>
  <p:transition>
    <p:cover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GB" smtClean="0"/>
              <a:t>Area Committee Consultation </a:t>
            </a:r>
            <a:endParaRPr lang="en-US" smtClean="0"/>
          </a:p>
        </p:txBody>
      </p:sp>
      <p:sp>
        <p:nvSpPr>
          <p:cNvPr id="14339" name="Rectangle 3"/>
          <p:cNvSpPr>
            <a:spLocks noGrp="1" noChangeArrowheads="1"/>
          </p:cNvSpPr>
          <p:nvPr>
            <p:ph type="body" idx="1"/>
          </p:nvPr>
        </p:nvSpPr>
        <p:spPr>
          <a:xfrm>
            <a:off x="457200" y="1628775"/>
            <a:ext cx="8229600" cy="4321175"/>
          </a:xfrm>
        </p:spPr>
        <p:txBody>
          <a:bodyPr/>
          <a:lstStyle/>
          <a:p>
            <a:pPr eaLnBrk="1" hangingPunct="1">
              <a:buFontTx/>
              <a:buNone/>
            </a:pPr>
            <a:r>
              <a:rPr lang="en-GB" u="sng" smtClean="0"/>
              <a:t>Bramhall &amp; Cheadle Hulme South Area Committee</a:t>
            </a:r>
          </a:p>
          <a:p>
            <a:pPr eaLnBrk="1" hangingPunct="1">
              <a:buFontTx/>
              <a:buNone/>
            </a:pPr>
            <a:endParaRPr lang="en-GB" smtClean="0"/>
          </a:p>
          <a:p>
            <a:pPr eaLnBrk="1" hangingPunct="1"/>
            <a:r>
              <a:rPr lang="en-GB" smtClean="0"/>
              <a:t>May 2010	– Update Report</a:t>
            </a:r>
          </a:p>
          <a:p>
            <a:pPr eaLnBrk="1" hangingPunct="1"/>
            <a:r>
              <a:rPr lang="en-GB" smtClean="0"/>
              <a:t>October 2010 	– Summary of Project Plan </a:t>
            </a:r>
          </a:p>
          <a:p>
            <a:pPr eaLnBrk="1" hangingPunct="1"/>
            <a:r>
              <a:rPr lang="en-GB" smtClean="0"/>
              <a:t>January 2011 	– Update Report</a:t>
            </a:r>
          </a:p>
          <a:p>
            <a:pPr eaLnBrk="1" hangingPunct="1"/>
            <a:r>
              <a:rPr lang="en-GB" smtClean="0"/>
              <a:t>March 2011 	– Update Report </a:t>
            </a:r>
          </a:p>
          <a:p>
            <a:pPr eaLnBrk="1" hangingPunct="1"/>
            <a:r>
              <a:rPr lang="en-GB" smtClean="0"/>
              <a:t>June 2011	– Draft SPD</a:t>
            </a:r>
          </a:p>
          <a:p>
            <a:pPr eaLnBrk="1" hangingPunct="1"/>
            <a:r>
              <a:rPr lang="en-GB" smtClean="0"/>
              <a:t>November 2011– Revised SPD</a:t>
            </a:r>
          </a:p>
          <a:p>
            <a:pPr eaLnBrk="1" hangingPunct="1">
              <a:buFontTx/>
              <a:buNone/>
            </a:pPr>
            <a:endParaRPr lang="en-GB" u="sng" smtClean="0"/>
          </a:p>
          <a:p>
            <a:pPr eaLnBrk="1" hangingPunct="1">
              <a:buFontTx/>
              <a:buNone/>
            </a:pPr>
            <a:endParaRPr lang="en-GB" b="1" u="sng" smtClean="0"/>
          </a:p>
          <a:p>
            <a:pPr eaLnBrk="1" hangingPunct="1">
              <a:buFontTx/>
              <a:buNone/>
            </a:pPr>
            <a:endParaRPr lang="en-GB" smtClean="0"/>
          </a:p>
          <a:p>
            <a:pPr eaLnBrk="1" hangingPunct="1"/>
            <a:endParaRPr lang="en-GB" smtClean="0"/>
          </a:p>
        </p:txBody>
      </p:sp>
    </p:spTree>
  </p:cSld>
  <p:clrMapOvr>
    <a:masterClrMapping/>
  </p:clrMapOvr>
  <p:transition>
    <p:cover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GB" smtClean="0"/>
              <a:t>Questions</a:t>
            </a:r>
          </a:p>
        </p:txBody>
      </p:sp>
      <p:sp>
        <p:nvSpPr>
          <p:cNvPr id="15363" name="Rectangle 3"/>
          <p:cNvSpPr>
            <a:spLocks noGrp="1" noChangeArrowheads="1"/>
          </p:cNvSpPr>
          <p:nvPr>
            <p:ph type="body" idx="1"/>
          </p:nvPr>
        </p:nvSpPr>
        <p:spPr/>
        <p:txBody>
          <a:bodyPr/>
          <a:lstStyle/>
          <a:p>
            <a:pPr eaLnBrk="1" hangingPunct="1">
              <a:buFontTx/>
              <a:buNone/>
            </a:pPr>
            <a:r>
              <a:rPr lang="en-GB" sz="2000" b="1" smtClean="0"/>
              <a:t>1 Early closure</a:t>
            </a:r>
            <a:endParaRPr lang="en-GB" sz="2000" smtClean="0"/>
          </a:p>
          <a:p>
            <a:pPr eaLnBrk="1" hangingPunct="1">
              <a:buFontTx/>
              <a:buNone/>
            </a:pPr>
            <a:r>
              <a:rPr lang="en-GB" sz="2000" smtClean="0"/>
              <a:t>	Will the likely early closure of the factory affect the timetable of Stockport Council?</a:t>
            </a:r>
          </a:p>
          <a:p>
            <a:pPr eaLnBrk="1" hangingPunct="1">
              <a:buFontTx/>
              <a:buNone/>
            </a:pPr>
            <a:endParaRPr lang="en-GB" sz="2000" smtClean="0"/>
          </a:p>
          <a:p>
            <a:pPr eaLnBrk="1" hangingPunct="1">
              <a:buFontTx/>
              <a:buNone/>
            </a:pPr>
            <a:r>
              <a:rPr lang="en-GB" sz="2000" b="1" smtClean="0"/>
              <a:t>2 Start of redevelopment</a:t>
            </a:r>
            <a:endParaRPr lang="en-GB" sz="2000" smtClean="0"/>
          </a:p>
          <a:p>
            <a:pPr eaLnBrk="1" hangingPunct="1">
              <a:buFontTx/>
              <a:buNone/>
            </a:pPr>
            <a:r>
              <a:rPr lang="en-GB" sz="2000" smtClean="0"/>
              <a:t>	Given the current timetable, when is the earliest that actual redevelopment might start?</a:t>
            </a:r>
          </a:p>
          <a:p>
            <a:pPr eaLnBrk="1" hangingPunct="1">
              <a:buFontTx/>
              <a:buNone/>
            </a:pPr>
            <a:r>
              <a:rPr lang="en-GB" sz="2000" smtClean="0"/>
              <a:t> </a:t>
            </a:r>
          </a:p>
          <a:p>
            <a:pPr eaLnBrk="1" hangingPunct="1">
              <a:buFontTx/>
              <a:buNone/>
            </a:pPr>
            <a:r>
              <a:rPr lang="en-GB" sz="2000" b="1" smtClean="0"/>
              <a:t>3 Council’s resources</a:t>
            </a:r>
            <a:endParaRPr lang="en-GB" sz="2000" smtClean="0"/>
          </a:p>
          <a:p>
            <a:pPr eaLnBrk="1" hangingPunct="1">
              <a:buFontTx/>
              <a:buNone/>
            </a:pPr>
            <a:r>
              <a:rPr lang="en-GB" sz="2000" smtClean="0"/>
              <a:t>	Will the impending cut backs at Stockport Council affect the resources available for allocation to the project?</a:t>
            </a:r>
          </a:p>
          <a:p>
            <a:pPr eaLnBrk="1" hangingPunct="1">
              <a:buFontTx/>
              <a:buNone/>
            </a:pPr>
            <a:endParaRPr lang="en-GB" sz="2000" smtClean="0"/>
          </a:p>
        </p:txBody>
      </p:sp>
    </p:spTree>
  </p:cSld>
  <p:clrMapOvr>
    <a:masterClrMapping/>
  </p:clrMapOvr>
  <p:transition>
    <p:cover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GB" smtClean="0"/>
              <a:t>Questions</a:t>
            </a:r>
          </a:p>
        </p:txBody>
      </p:sp>
      <p:sp>
        <p:nvSpPr>
          <p:cNvPr id="16387" name="Rectangle 3"/>
          <p:cNvSpPr>
            <a:spLocks noGrp="1" noChangeArrowheads="1"/>
          </p:cNvSpPr>
          <p:nvPr>
            <p:ph type="body" idx="1"/>
          </p:nvPr>
        </p:nvSpPr>
        <p:spPr/>
        <p:txBody>
          <a:bodyPr/>
          <a:lstStyle/>
          <a:p>
            <a:pPr marL="457200" indent="-457200" eaLnBrk="1" hangingPunct="1">
              <a:buFontTx/>
              <a:buNone/>
            </a:pPr>
            <a:r>
              <a:rPr lang="en-GB" b="1" smtClean="0"/>
              <a:t>4 Interaction of Stockport and Cheshire East Councils</a:t>
            </a:r>
            <a:endParaRPr lang="en-GB" smtClean="0"/>
          </a:p>
          <a:p>
            <a:pPr marL="457200" indent="-457200" eaLnBrk="1" hangingPunct="1">
              <a:buFontTx/>
              <a:buAutoNum type="alphaLcParenR"/>
            </a:pPr>
            <a:r>
              <a:rPr lang="en-GB" smtClean="0"/>
              <a:t>Is East Cheshire running a similar project to Stockport Council’s?</a:t>
            </a:r>
          </a:p>
          <a:p>
            <a:pPr marL="457200" indent="-457200" eaLnBrk="1" hangingPunct="1">
              <a:buFontTx/>
              <a:buNone/>
            </a:pPr>
            <a:endParaRPr lang="en-GB" smtClean="0"/>
          </a:p>
          <a:p>
            <a:pPr marL="457200" indent="-457200" eaLnBrk="1" hangingPunct="1">
              <a:buFontTx/>
              <a:buNone/>
            </a:pPr>
            <a:r>
              <a:rPr lang="en-GB" smtClean="0"/>
              <a:t>b) To what extent are Stockport and Cheshire East Councils working together on this project?</a:t>
            </a:r>
          </a:p>
          <a:p>
            <a:pPr marL="457200" indent="-457200" eaLnBrk="1" hangingPunct="1">
              <a:buFontTx/>
              <a:buNone/>
            </a:pPr>
            <a:endParaRPr lang="en-GB" smtClean="0"/>
          </a:p>
          <a:p>
            <a:pPr marL="457200" indent="-457200" eaLnBrk="1" hangingPunct="1">
              <a:buFontTx/>
              <a:buNone/>
            </a:pPr>
            <a:r>
              <a:rPr lang="en-GB" smtClean="0"/>
              <a:t>c) Is there likely to be a duplication of effort by the two Councils?</a:t>
            </a:r>
          </a:p>
          <a:p>
            <a:pPr marL="457200" indent="-457200" eaLnBrk="1" hangingPunct="1">
              <a:buFontTx/>
              <a:buNone/>
            </a:pPr>
            <a:endParaRPr lang="en-GB" smtClean="0"/>
          </a:p>
          <a:p>
            <a:pPr marL="457200" indent="-457200" eaLnBrk="1" hangingPunct="1"/>
            <a:endParaRPr lang="en-GB" smtClean="0"/>
          </a:p>
        </p:txBody>
      </p:sp>
    </p:spTree>
  </p:cSld>
  <p:clrMapOvr>
    <a:masterClrMapping/>
  </p:clrMapOvr>
  <p:transition>
    <p:cover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GB" smtClean="0"/>
              <a:t>Questions</a:t>
            </a:r>
          </a:p>
        </p:txBody>
      </p:sp>
      <p:sp>
        <p:nvSpPr>
          <p:cNvPr id="17411" name="Rectangle 3"/>
          <p:cNvSpPr>
            <a:spLocks noGrp="1" noChangeArrowheads="1"/>
          </p:cNvSpPr>
          <p:nvPr>
            <p:ph type="body" idx="1"/>
          </p:nvPr>
        </p:nvSpPr>
        <p:spPr/>
        <p:txBody>
          <a:bodyPr/>
          <a:lstStyle/>
          <a:p>
            <a:pPr eaLnBrk="1" hangingPunct="1">
              <a:lnSpc>
                <a:spcPct val="80000"/>
              </a:lnSpc>
              <a:buFontTx/>
              <a:buNone/>
            </a:pPr>
            <a:r>
              <a:rPr lang="en-GB" sz="1800" b="1" smtClean="0"/>
              <a:t>5 Area available for redevelopment</a:t>
            </a:r>
            <a:endParaRPr lang="en-GB" sz="1800" smtClean="0"/>
          </a:p>
          <a:p>
            <a:pPr eaLnBrk="1" hangingPunct="1">
              <a:lnSpc>
                <a:spcPct val="80000"/>
              </a:lnSpc>
              <a:buFontTx/>
              <a:buNone/>
            </a:pPr>
            <a:r>
              <a:rPr lang="en-GB" sz="1800" smtClean="0"/>
              <a:t>a) We understand that the sum of the two areas A and B (about 100 out of the 500 acres) is available for redevelopment. Could you please confirm that redevelopment is not restricted to the current positions of areas A and B and could be moved to anywhere on the site?</a:t>
            </a:r>
          </a:p>
          <a:p>
            <a:pPr eaLnBrk="1" hangingPunct="1">
              <a:lnSpc>
                <a:spcPct val="80000"/>
              </a:lnSpc>
            </a:pPr>
            <a:endParaRPr lang="en-GB" sz="1800" smtClean="0"/>
          </a:p>
          <a:p>
            <a:pPr eaLnBrk="1" hangingPunct="1">
              <a:lnSpc>
                <a:spcPct val="80000"/>
              </a:lnSpc>
              <a:buFontTx/>
              <a:buNone/>
            </a:pPr>
            <a:r>
              <a:rPr lang="en-GB" sz="1800" smtClean="0"/>
              <a:t>b) If the answer to (a) is yes, some of the redevelopment could be near Poynton and come under Cheshire East. Is Stockport Council’s strategy to try to keep the redevelopment within its boundaries (to result in more affordable housing for Stockport for example)?</a:t>
            </a:r>
          </a:p>
          <a:p>
            <a:pPr eaLnBrk="1" hangingPunct="1">
              <a:lnSpc>
                <a:spcPct val="80000"/>
              </a:lnSpc>
              <a:buFontTx/>
              <a:buNone/>
            </a:pPr>
            <a:endParaRPr lang="en-GB" sz="1800" smtClean="0"/>
          </a:p>
          <a:p>
            <a:pPr eaLnBrk="1" hangingPunct="1">
              <a:lnSpc>
                <a:spcPct val="80000"/>
              </a:lnSpc>
              <a:buFontTx/>
              <a:buNone/>
            </a:pPr>
            <a:r>
              <a:rPr lang="en-GB" sz="1800" smtClean="0"/>
              <a:t>c) Again, given (a) is yes, would the unused part of areas A and B be turned back to green belt, and if so what would that mean and whose responsibility would that be (i.e. who would bear the cost?)? </a:t>
            </a:r>
          </a:p>
        </p:txBody>
      </p:sp>
    </p:spTree>
  </p:cSld>
  <p:clrMapOvr>
    <a:masterClrMapping/>
  </p:clrMapOvr>
  <p:transition>
    <p:cover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GB" smtClean="0"/>
              <a:t>Questions</a:t>
            </a:r>
          </a:p>
        </p:txBody>
      </p:sp>
      <p:sp>
        <p:nvSpPr>
          <p:cNvPr id="18435" name="Rectangle 3"/>
          <p:cNvSpPr>
            <a:spLocks noGrp="1" noChangeArrowheads="1"/>
          </p:cNvSpPr>
          <p:nvPr>
            <p:ph type="body" idx="1"/>
          </p:nvPr>
        </p:nvSpPr>
        <p:spPr/>
        <p:txBody>
          <a:bodyPr/>
          <a:lstStyle/>
          <a:p>
            <a:pPr eaLnBrk="1" hangingPunct="1">
              <a:lnSpc>
                <a:spcPct val="80000"/>
              </a:lnSpc>
              <a:buFontTx/>
              <a:buNone/>
            </a:pPr>
            <a:r>
              <a:rPr lang="en-GB" sz="2000" b="1" smtClean="0"/>
              <a:t>6 MAELR</a:t>
            </a:r>
            <a:endParaRPr lang="en-GB" sz="2000" smtClean="0"/>
          </a:p>
          <a:p>
            <a:pPr eaLnBrk="1" hangingPunct="1">
              <a:lnSpc>
                <a:spcPct val="80000"/>
              </a:lnSpc>
              <a:buFontTx/>
              <a:buNone/>
            </a:pPr>
            <a:r>
              <a:rPr lang="en-GB" sz="2000" smtClean="0"/>
              <a:t>	If current cut backs result in MAELR being shelved would this affect the viability of this redevelopment from the Council’s point of view? In other words, is the redevelopment dependent on improved road structures?</a:t>
            </a:r>
          </a:p>
          <a:p>
            <a:pPr eaLnBrk="1" hangingPunct="1">
              <a:lnSpc>
                <a:spcPct val="80000"/>
              </a:lnSpc>
              <a:buFontTx/>
              <a:buNone/>
            </a:pPr>
            <a:endParaRPr lang="en-GB" sz="2000" smtClean="0"/>
          </a:p>
          <a:p>
            <a:pPr eaLnBrk="1" hangingPunct="1">
              <a:lnSpc>
                <a:spcPct val="80000"/>
              </a:lnSpc>
              <a:buFontTx/>
              <a:buNone/>
            </a:pPr>
            <a:r>
              <a:rPr lang="en-GB" sz="2000" b="1" smtClean="0"/>
              <a:t>7 Restrictive covenants</a:t>
            </a:r>
            <a:endParaRPr lang="en-GB" sz="2000" smtClean="0"/>
          </a:p>
          <a:p>
            <a:pPr eaLnBrk="1" hangingPunct="1">
              <a:lnSpc>
                <a:spcPct val="80000"/>
              </a:lnSpc>
              <a:buFontTx/>
              <a:buNone/>
            </a:pPr>
            <a:r>
              <a:rPr lang="en-GB" sz="2000" smtClean="0"/>
              <a:t>	At the recent meeting in Bramhall one of the questions related to the possibility of restrictive covenants on future use when the land was sold to create the factory in the 1920s. Given that could have a severe impact on what redevelopment, if any, can take place it is obviously very important that this be researched urgently. Has any progress been made on that front by the Council since that meeting?</a:t>
            </a:r>
          </a:p>
        </p:txBody>
      </p:sp>
    </p:spTree>
  </p:cSld>
  <p:clrMapOvr>
    <a:masterClrMapping/>
  </p:clrMapOvr>
  <p:transition>
    <p:cover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GB" smtClean="0"/>
              <a:t>Questions</a:t>
            </a:r>
          </a:p>
        </p:txBody>
      </p:sp>
      <p:sp>
        <p:nvSpPr>
          <p:cNvPr id="19459" name="Rectangle 3"/>
          <p:cNvSpPr>
            <a:spLocks noGrp="1" noChangeArrowheads="1"/>
          </p:cNvSpPr>
          <p:nvPr>
            <p:ph type="body" idx="1"/>
          </p:nvPr>
        </p:nvSpPr>
        <p:spPr/>
        <p:txBody>
          <a:bodyPr/>
          <a:lstStyle/>
          <a:p>
            <a:pPr marL="457200" indent="-457200" eaLnBrk="1" hangingPunct="1">
              <a:buFontTx/>
              <a:buNone/>
            </a:pPr>
            <a:r>
              <a:rPr lang="en-GB" b="1" smtClean="0"/>
              <a:t>8 Affordable housing</a:t>
            </a:r>
            <a:endParaRPr lang="en-GB" smtClean="0"/>
          </a:p>
          <a:p>
            <a:pPr marL="457200" indent="-457200" eaLnBrk="1" hangingPunct="1">
              <a:buFontTx/>
              <a:buAutoNum type="alphaLcParenR"/>
            </a:pPr>
            <a:r>
              <a:rPr lang="en-GB" smtClean="0"/>
              <a:t>Could you please define affordable housing, and explain the implications for this redevelopment?</a:t>
            </a:r>
          </a:p>
          <a:p>
            <a:pPr marL="457200" indent="-457200" eaLnBrk="1" hangingPunct="1">
              <a:buFontTx/>
              <a:buAutoNum type="alphaLcParenR"/>
            </a:pPr>
            <a:endParaRPr lang="en-GB" smtClean="0"/>
          </a:p>
          <a:p>
            <a:pPr marL="457200" indent="-457200" eaLnBrk="1" hangingPunct="1">
              <a:buFontTx/>
              <a:buAutoNum type="alphaLcParenR"/>
            </a:pPr>
            <a:r>
              <a:rPr lang="en-GB" smtClean="0"/>
              <a:t>Is affordable housing legally compulsory, and are there any impending changes in requirements that the Council is aware of?</a:t>
            </a:r>
          </a:p>
        </p:txBody>
      </p:sp>
    </p:spTree>
  </p:cSld>
  <p:clrMapOvr>
    <a:masterClrMapping/>
  </p:clrMapOvr>
  <p:transition>
    <p:cover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en-GB" smtClean="0"/>
              <a:t>Questions</a:t>
            </a:r>
          </a:p>
        </p:txBody>
      </p:sp>
      <p:sp>
        <p:nvSpPr>
          <p:cNvPr id="20483" name="Rectangle 3"/>
          <p:cNvSpPr>
            <a:spLocks noGrp="1" noChangeArrowheads="1"/>
          </p:cNvSpPr>
          <p:nvPr>
            <p:ph type="body" idx="1"/>
          </p:nvPr>
        </p:nvSpPr>
        <p:spPr/>
        <p:txBody>
          <a:bodyPr/>
          <a:lstStyle/>
          <a:p>
            <a:pPr eaLnBrk="1" hangingPunct="1">
              <a:buFontTx/>
              <a:buNone/>
            </a:pPr>
            <a:endParaRPr lang="en-GB" b="1" smtClean="0"/>
          </a:p>
          <a:p>
            <a:pPr eaLnBrk="1" hangingPunct="1">
              <a:buFontTx/>
              <a:buNone/>
            </a:pPr>
            <a:endParaRPr lang="en-GB" b="1" smtClean="0"/>
          </a:p>
        </p:txBody>
      </p:sp>
      <p:sp>
        <p:nvSpPr>
          <p:cNvPr id="20484" name="Rectangle 4"/>
          <p:cNvSpPr>
            <a:spLocks noChangeArrowheads="1"/>
          </p:cNvSpPr>
          <p:nvPr/>
        </p:nvSpPr>
        <p:spPr bwMode="auto">
          <a:xfrm>
            <a:off x="1476375" y="1268413"/>
            <a:ext cx="6767513" cy="1739900"/>
          </a:xfrm>
          <a:prstGeom prst="rect">
            <a:avLst/>
          </a:prstGeom>
          <a:noFill/>
          <a:ln w="9525">
            <a:noFill/>
            <a:miter lim="800000"/>
            <a:headEnd/>
            <a:tailEnd/>
          </a:ln>
        </p:spPr>
        <p:txBody>
          <a:bodyPr>
            <a:spAutoFit/>
          </a:bodyPr>
          <a:lstStyle/>
          <a:p>
            <a:r>
              <a:rPr lang="en-GB" b="1">
                <a:solidFill>
                  <a:schemeClr val="bg1"/>
                </a:solidFill>
              </a:rPr>
              <a:t>9 Schools, doctors, dentists </a:t>
            </a:r>
          </a:p>
          <a:p>
            <a:endParaRPr lang="en-GB" b="1">
              <a:solidFill>
                <a:schemeClr val="bg1"/>
              </a:solidFill>
            </a:endParaRPr>
          </a:p>
          <a:p>
            <a:endParaRPr lang="en-GB">
              <a:solidFill>
                <a:schemeClr val="bg1"/>
              </a:solidFill>
            </a:endParaRPr>
          </a:p>
          <a:p>
            <a:r>
              <a:rPr lang="en-GB">
                <a:solidFill>
                  <a:schemeClr val="bg1"/>
                </a:solidFill>
              </a:rPr>
              <a:t>If there is a sizeable housing development are there any requirements or guidelines as to the point at which new schools, doctors, dentists are necessary?</a:t>
            </a:r>
          </a:p>
        </p:txBody>
      </p:sp>
    </p:spTree>
  </p:cSld>
  <p:clrMapOvr>
    <a:masterClrMapping/>
  </p:clrMapOvr>
  <p:transition>
    <p:cover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GB" smtClean="0"/>
              <a:t>Questions</a:t>
            </a:r>
          </a:p>
        </p:txBody>
      </p:sp>
      <p:sp>
        <p:nvSpPr>
          <p:cNvPr id="21507" name="Rectangle 3"/>
          <p:cNvSpPr>
            <a:spLocks noGrp="1" noChangeArrowheads="1"/>
          </p:cNvSpPr>
          <p:nvPr>
            <p:ph type="body" idx="1"/>
          </p:nvPr>
        </p:nvSpPr>
        <p:spPr/>
        <p:txBody>
          <a:bodyPr/>
          <a:lstStyle/>
          <a:p>
            <a:pPr eaLnBrk="1" hangingPunct="1">
              <a:lnSpc>
                <a:spcPct val="80000"/>
              </a:lnSpc>
              <a:buFontTx/>
              <a:buNone/>
            </a:pPr>
            <a:r>
              <a:rPr lang="en-GB" sz="2000" b="1" smtClean="0"/>
              <a:t>10 Green belt</a:t>
            </a:r>
          </a:p>
          <a:p>
            <a:pPr eaLnBrk="1" hangingPunct="1">
              <a:lnSpc>
                <a:spcPct val="80000"/>
              </a:lnSpc>
              <a:buFontTx/>
              <a:buNone/>
            </a:pPr>
            <a:endParaRPr lang="en-GB" sz="2000" b="1" smtClean="0"/>
          </a:p>
          <a:p>
            <a:pPr eaLnBrk="1" hangingPunct="1">
              <a:lnSpc>
                <a:spcPct val="80000"/>
              </a:lnSpc>
              <a:buFontTx/>
              <a:buNone/>
            </a:pPr>
            <a:r>
              <a:rPr lang="en-GB" sz="2000" b="1" smtClean="0"/>
              <a:t>a) Are there any impending changes to the rules concerning green belt?</a:t>
            </a:r>
          </a:p>
          <a:p>
            <a:pPr eaLnBrk="1" hangingPunct="1">
              <a:lnSpc>
                <a:spcPct val="80000"/>
              </a:lnSpc>
              <a:buFontTx/>
              <a:buNone/>
            </a:pPr>
            <a:r>
              <a:rPr lang="en-GB" sz="2000" b="1" smtClean="0"/>
              <a:t>b) If so, do you know how this may affect this project?</a:t>
            </a:r>
          </a:p>
          <a:p>
            <a:pPr eaLnBrk="1" hangingPunct="1">
              <a:lnSpc>
                <a:spcPct val="80000"/>
              </a:lnSpc>
              <a:buFontTx/>
              <a:buNone/>
            </a:pPr>
            <a:r>
              <a:rPr lang="en-GB" sz="2000" b="1" smtClean="0"/>
              <a:t>c) What can green belt land be used for?</a:t>
            </a:r>
          </a:p>
          <a:p>
            <a:pPr eaLnBrk="1" hangingPunct="1">
              <a:lnSpc>
                <a:spcPct val="80000"/>
              </a:lnSpc>
              <a:buFontTx/>
              <a:buNone/>
            </a:pPr>
            <a:r>
              <a:rPr lang="en-GB" sz="2000" b="1" smtClean="0"/>
              <a:t>d) Who will be responsible for maintaining the green belt area of the site?</a:t>
            </a:r>
          </a:p>
          <a:p>
            <a:pPr eaLnBrk="1" hangingPunct="1">
              <a:lnSpc>
                <a:spcPct val="80000"/>
              </a:lnSpc>
              <a:buFontTx/>
              <a:buNone/>
            </a:pPr>
            <a:r>
              <a:rPr lang="en-GB" sz="2000" b="1" smtClean="0"/>
              <a:t>e) If BAE make it a condition that developer(s) do whatever is required to the green belt area could this make the project cost inhibitive?</a:t>
            </a:r>
          </a:p>
          <a:p>
            <a:pPr eaLnBrk="1" hangingPunct="1">
              <a:lnSpc>
                <a:spcPct val="80000"/>
              </a:lnSpc>
              <a:buFontTx/>
              <a:buNone/>
            </a:pPr>
            <a:r>
              <a:rPr lang="en-GB" sz="2000" b="1" smtClean="0"/>
              <a:t>f) The runway is considered green belt. Presumably it would be expensive to remove. Does that mean it is likely to stay?</a:t>
            </a:r>
          </a:p>
          <a:p>
            <a:pPr eaLnBrk="1" hangingPunct="1">
              <a:lnSpc>
                <a:spcPct val="80000"/>
              </a:lnSpc>
              <a:buFontTx/>
              <a:buNone/>
            </a:pPr>
            <a:endParaRPr lang="en-GB" sz="2000" b="1" smtClean="0"/>
          </a:p>
          <a:p>
            <a:pPr eaLnBrk="1" hangingPunct="1">
              <a:lnSpc>
                <a:spcPct val="80000"/>
              </a:lnSpc>
              <a:buFontTx/>
              <a:buNone/>
            </a:pPr>
            <a:endParaRPr lang="en-GB" sz="2000" b="1" smtClean="0"/>
          </a:p>
        </p:txBody>
      </p:sp>
    </p:spTree>
  </p:cSld>
  <p:clrMapOvr>
    <a:masterClrMapping/>
  </p:clrMapOvr>
  <p:transition>
    <p:cover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en-GB" smtClean="0"/>
              <a:t>Questions</a:t>
            </a:r>
          </a:p>
        </p:txBody>
      </p:sp>
      <p:sp>
        <p:nvSpPr>
          <p:cNvPr id="22531" name="Rectangle 3"/>
          <p:cNvSpPr>
            <a:spLocks noGrp="1" noChangeArrowheads="1"/>
          </p:cNvSpPr>
          <p:nvPr>
            <p:ph type="body" idx="1"/>
          </p:nvPr>
        </p:nvSpPr>
        <p:spPr/>
        <p:txBody>
          <a:bodyPr/>
          <a:lstStyle/>
          <a:p>
            <a:pPr eaLnBrk="1" hangingPunct="1"/>
            <a:r>
              <a:rPr lang="en-GB" b="1" smtClean="0"/>
              <a:t>11 Aircraft museum</a:t>
            </a:r>
            <a:endParaRPr lang="en-GB" smtClean="0"/>
          </a:p>
          <a:p>
            <a:pPr eaLnBrk="1" hangingPunct="1"/>
            <a:r>
              <a:rPr lang="en-GB" smtClean="0"/>
              <a:t>a) Is there a national aircraft museum? If not, would this be a possibility for this site (akin to the railway museum in York)?</a:t>
            </a:r>
          </a:p>
          <a:p>
            <a:pPr eaLnBrk="1" hangingPunct="1">
              <a:buFontTx/>
              <a:buNone/>
            </a:pPr>
            <a:endParaRPr lang="en-GB" smtClean="0"/>
          </a:p>
          <a:p>
            <a:pPr eaLnBrk="1" hangingPunct="1"/>
            <a:r>
              <a:rPr lang="en-GB" smtClean="0"/>
              <a:t>b) If this is considered a good idea how could it be funded?</a:t>
            </a:r>
          </a:p>
          <a:p>
            <a:pPr eaLnBrk="1" hangingPunct="1">
              <a:buFontTx/>
              <a:buNone/>
            </a:pPr>
            <a:endParaRPr lang="en-GB" smtClean="0"/>
          </a:p>
        </p:txBody>
      </p:sp>
    </p:spTree>
  </p:cSld>
  <p:clrMapOvr>
    <a:masterClrMapping/>
  </p:clrMapOvr>
  <p:transition>
    <p:cover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GB" smtClean="0"/>
              <a:t>Questions</a:t>
            </a:r>
          </a:p>
        </p:txBody>
      </p:sp>
      <p:sp>
        <p:nvSpPr>
          <p:cNvPr id="23555" name="Rectangle 3"/>
          <p:cNvSpPr>
            <a:spLocks noGrp="1" noChangeArrowheads="1"/>
          </p:cNvSpPr>
          <p:nvPr>
            <p:ph type="body" idx="1"/>
          </p:nvPr>
        </p:nvSpPr>
        <p:spPr/>
        <p:txBody>
          <a:bodyPr/>
          <a:lstStyle/>
          <a:p>
            <a:pPr eaLnBrk="1" hangingPunct="1">
              <a:lnSpc>
                <a:spcPct val="80000"/>
              </a:lnSpc>
              <a:buFontTx/>
              <a:buNone/>
            </a:pPr>
            <a:r>
              <a:rPr lang="en-GB" sz="2000" b="1" smtClean="0"/>
              <a:t>12. Provision of cycle and footpath routes</a:t>
            </a:r>
            <a:endParaRPr lang="en-GB" sz="2000" smtClean="0"/>
          </a:p>
          <a:p>
            <a:pPr eaLnBrk="1" hangingPunct="1">
              <a:lnSpc>
                <a:spcPct val="80000"/>
              </a:lnSpc>
              <a:buFontTx/>
              <a:buNone/>
            </a:pPr>
            <a:r>
              <a:rPr lang="en-GB" sz="2000" smtClean="0"/>
              <a:t>	The provision of cycle and footpath routes now seems to be favoured by the planning authorities, with such routes being planned for the whole of the SEMMMS route as and when that comes to be built. The planned closure of British Aerospace at Woodford in 2012 gives an excellent opportunity for cycle routes to be developed so as to link all the surrounding communities.  Councillors from Woodford, Poynton, Adlington and Bramhall have all expressed positive interest in the development of local routes. </a:t>
            </a:r>
          </a:p>
          <a:p>
            <a:pPr eaLnBrk="1" hangingPunct="1">
              <a:lnSpc>
                <a:spcPct val="80000"/>
              </a:lnSpc>
              <a:buFontTx/>
              <a:buNone/>
            </a:pPr>
            <a:r>
              <a:rPr lang="en-GB" sz="2000" smtClean="0"/>
              <a:t>	Are SMBC </a:t>
            </a:r>
          </a:p>
          <a:p>
            <a:pPr eaLnBrk="1" hangingPunct="1">
              <a:lnSpc>
                <a:spcPct val="80000"/>
              </a:lnSpc>
              <a:buFontTx/>
              <a:buNone/>
            </a:pPr>
            <a:r>
              <a:rPr lang="en-GB" sz="2000" smtClean="0"/>
              <a:t>	(a) happy to support our approach to Sustrans and </a:t>
            </a:r>
          </a:p>
          <a:p>
            <a:pPr eaLnBrk="1" hangingPunct="1">
              <a:lnSpc>
                <a:spcPct val="80000"/>
              </a:lnSpc>
              <a:buFontTx/>
              <a:buNone/>
            </a:pPr>
            <a:r>
              <a:rPr lang="en-GB" sz="2000" smtClean="0"/>
              <a:t>	(b) willing to link any routes along the SEMMMS into the network of local routes?</a:t>
            </a:r>
          </a:p>
          <a:p>
            <a:pPr eaLnBrk="1" hangingPunct="1">
              <a:lnSpc>
                <a:spcPct val="80000"/>
              </a:lnSpc>
            </a:pPr>
            <a:endParaRPr lang="en-GB" sz="2000" smtClean="0"/>
          </a:p>
        </p:txBody>
      </p:sp>
    </p:spTree>
  </p:cSld>
  <p:clrMapOvr>
    <a:masterClrMapping/>
  </p:clrMapOvr>
  <p:transition>
    <p:cover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GB" smtClean="0"/>
              <a:t>Questions</a:t>
            </a:r>
          </a:p>
        </p:txBody>
      </p:sp>
      <p:sp>
        <p:nvSpPr>
          <p:cNvPr id="24579" name="Rectangle 3"/>
          <p:cNvSpPr>
            <a:spLocks noGrp="1" noChangeArrowheads="1"/>
          </p:cNvSpPr>
          <p:nvPr>
            <p:ph type="body" idx="1"/>
          </p:nvPr>
        </p:nvSpPr>
        <p:spPr/>
        <p:txBody>
          <a:bodyPr/>
          <a:lstStyle/>
          <a:p>
            <a:pPr eaLnBrk="1" hangingPunct="1">
              <a:lnSpc>
                <a:spcPct val="90000"/>
              </a:lnSpc>
              <a:buFontTx/>
              <a:buNone/>
            </a:pPr>
            <a:r>
              <a:rPr lang="en-GB" sz="2000" b="1" smtClean="0"/>
              <a:t>13. Manchester airport and Woodford</a:t>
            </a:r>
            <a:endParaRPr lang="en-GB" sz="2000" smtClean="0"/>
          </a:p>
          <a:p>
            <a:pPr eaLnBrk="1" hangingPunct="1">
              <a:lnSpc>
                <a:spcPct val="90000"/>
              </a:lnSpc>
              <a:buFontTx/>
              <a:buNone/>
            </a:pPr>
            <a:r>
              <a:rPr lang="en-GB" sz="2000" b="1" smtClean="0"/>
              <a:t>	Can SMBC now confirm that they now have no plans to attract airfreight traffic from Manchester Airport to Woodford? </a:t>
            </a:r>
          </a:p>
          <a:p>
            <a:pPr eaLnBrk="1" hangingPunct="1">
              <a:lnSpc>
                <a:spcPct val="90000"/>
              </a:lnSpc>
              <a:buFontTx/>
              <a:buNone/>
            </a:pPr>
            <a:endParaRPr lang="en-GB" sz="2000" b="1" smtClean="0"/>
          </a:p>
          <a:p>
            <a:pPr eaLnBrk="1" hangingPunct="1">
              <a:lnSpc>
                <a:spcPct val="90000"/>
              </a:lnSpc>
              <a:buFontTx/>
              <a:buNone/>
            </a:pPr>
            <a:r>
              <a:rPr lang="en-GB" sz="2000" b="1" smtClean="0"/>
              <a:t>14. A “centre” for Woodford</a:t>
            </a:r>
            <a:endParaRPr lang="en-GB" sz="2000" smtClean="0"/>
          </a:p>
          <a:p>
            <a:pPr eaLnBrk="1" hangingPunct="1">
              <a:lnSpc>
                <a:spcPct val="90000"/>
              </a:lnSpc>
              <a:buFontTx/>
              <a:buNone/>
            </a:pPr>
            <a:r>
              <a:rPr lang="en-GB" sz="2000" b="1" smtClean="0"/>
              <a:t>	Woodford has always lacked a “centre” or focal point. If additional housing does come to be built upon the airfield, there may well be a need for additional shops and services. Whilst recognising that any “centre” needs to be sustainable, will SMBC aim to foster community spirit within Woodford by the development of just such a centre?</a:t>
            </a:r>
          </a:p>
          <a:p>
            <a:pPr eaLnBrk="1" hangingPunct="1">
              <a:lnSpc>
                <a:spcPct val="90000"/>
              </a:lnSpc>
              <a:buFontTx/>
              <a:buNone/>
            </a:pPr>
            <a:endParaRPr lang="en-GB" sz="2000" smtClean="0"/>
          </a:p>
        </p:txBody>
      </p:sp>
    </p:spTree>
  </p:cSld>
  <p:clrMapOvr>
    <a:masterClrMapping/>
  </p:clrMapOvr>
  <p:transition>
    <p:cover dir="r"/>
  </p:transition>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3066</TotalTime>
  <Words>748</Words>
  <Application>Microsoft Office PowerPoint</Application>
  <PresentationFormat>On-screen Show (4:3)</PresentationFormat>
  <Paragraphs>198</Paragraphs>
  <Slides>21</Slides>
  <Notes>5</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21</vt:i4>
      </vt:variant>
    </vt:vector>
  </HeadingPairs>
  <TitlesOfParts>
    <vt:vector size="26" baseType="lpstr">
      <vt:lpstr>Verdana</vt:lpstr>
      <vt:lpstr>Arial</vt:lpstr>
      <vt:lpstr>Times New Roman</vt:lpstr>
      <vt:lpstr>Default Design</vt:lpstr>
      <vt:lpstr>1_Default Design</vt:lpstr>
      <vt:lpstr>Woodford BAE Systems Site   Woodford Community Council  Thursday November 25th 2010</vt:lpstr>
      <vt:lpstr>Contents</vt:lpstr>
      <vt:lpstr>Current Situation</vt:lpstr>
      <vt:lpstr>Site Plan</vt:lpstr>
      <vt:lpstr>Background Information</vt:lpstr>
      <vt:lpstr>Planning</vt:lpstr>
      <vt:lpstr>Supplementary Planning Document (SPD) </vt:lpstr>
      <vt:lpstr>Main Development Issues</vt:lpstr>
      <vt:lpstr>SPD Timescale</vt:lpstr>
      <vt:lpstr>Public Consultation</vt:lpstr>
      <vt:lpstr>Area Committee Consultation </vt:lpstr>
      <vt:lpstr>Questions</vt:lpstr>
      <vt:lpstr>Questions</vt:lpstr>
      <vt:lpstr>Questions</vt:lpstr>
      <vt:lpstr>Questions</vt:lpstr>
      <vt:lpstr>Questions</vt:lpstr>
      <vt:lpstr>Questions</vt:lpstr>
      <vt:lpstr>Questions</vt:lpstr>
      <vt:lpstr>Questions</vt:lpstr>
      <vt:lpstr>Questions</vt:lpstr>
      <vt:lpstr>Questions</vt:lpstr>
    </vt:vector>
  </TitlesOfParts>
  <Company>SMBC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Ian Dempsey</dc:creator>
  <cp:lastModifiedBy> </cp:lastModifiedBy>
  <cp:revision>156</cp:revision>
  <dcterms:created xsi:type="dcterms:W3CDTF">2004-08-16T14:34:06Z</dcterms:created>
  <dcterms:modified xsi:type="dcterms:W3CDTF">2010-12-17T12:29:00Z</dcterms:modified>
</cp:coreProperties>
</file>